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1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625229-8FAD-4338-B54F-29F168033A07}"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F921507-A40C-44AA-9164-677BA064F277}">
      <dgm:prSet/>
      <dgm:spPr/>
      <dgm:t>
        <a:bodyPr/>
        <a:lstStyle/>
        <a:p>
          <a:pPr rtl="0"/>
          <a:r>
            <a:rPr lang="fa-IR" dirty="0" smtClean="0"/>
            <a:t>مراحل</a:t>
          </a:r>
          <a:endParaRPr lang="en-US" dirty="0"/>
        </a:p>
      </dgm:t>
    </dgm:pt>
    <dgm:pt modelId="{D89D2820-97AF-40DC-ADA2-0DD35D633592}" type="parTrans" cxnId="{3C8AA698-B5AE-49DB-AB2B-05BA1B0C6C55}">
      <dgm:prSet/>
      <dgm:spPr/>
      <dgm:t>
        <a:bodyPr/>
        <a:lstStyle/>
        <a:p>
          <a:endParaRPr lang="en-US"/>
        </a:p>
      </dgm:t>
    </dgm:pt>
    <dgm:pt modelId="{59D4B6F0-C75F-4DC0-9573-B2F0E0875731}" type="sibTrans" cxnId="{3C8AA698-B5AE-49DB-AB2B-05BA1B0C6C55}">
      <dgm:prSet/>
      <dgm:spPr/>
      <dgm:t>
        <a:bodyPr/>
        <a:lstStyle/>
        <a:p>
          <a:endParaRPr lang="en-US"/>
        </a:p>
      </dgm:t>
    </dgm:pt>
    <dgm:pt modelId="{5C2CC164-D4FE-41B0-A6F6-81508B2CAD26}" type="pres">
      <dgm:prSet presAssocID="{46625229-8FAD-4338-B54F-29F168033A07}" presName="Name0" presStyleCnt="0">
        <dgm:presLayoutVars>
          <dgm:dir/>
          <dgm:animLvl val="lvl"/>
          <dgm:resizeHandles val="exact"/>
        </dgm:presLayoutVars>
      </dgm:prSet>
      <dgm:spPr/>
      <dgm:t>
        <a:bodyPr/>
        <a:lstStyle/>
        <a:p>
          <a:pPr rtl="1"/>
          <a:endParaRPr lang="fa-IR"/>
        </a:p>
      </dgm:t>
    </dgm:pt>
    <dgm:pt modelId="{01D32065-A92C-4C04-AC5E-8DFF4574C4C8}" type="pres">
      <dgm:prSet presAssocID="{8F921507-A40C-44AA-9164-677BA064F277}" presName="linNode" presStyleCnt="0"/>
      <dgm:spPr/>
    </dgm:pt>
    <dgm:pt modelId="{CD0BDC9D-9C1E-4F90-B658-69B7D96AC55B}" type="pres">
      <dgm:prSet presAssocID="{8F921507-A40C-44AA-9164-677BA064F277}" presName="parentText" presStyleLbl="node1" presStyleIdx="0" presStyleCnt="1">
        <dgm:presLayoutVars>
          <dgm:chMax val="1"/>
          <dgm:bulletEnabled val="1"/>
        </dgm:presLayoutVars>
      </dgm:prSet>
      <dgm:spPr/>
      <dgm:t>
        <a:bodyPr/>
        <a:lstStyle/>
        <a:p>
          <a:pPr rtl="1"/>
          <a:endParaRPr lang="fa-IR"/>
        </a:p>
      </dgm:t>
    </dgm:pt>
  </dgm:ptLst>
  <dgm:cxnLst>
    <dgm:cxn modelId="{3C8AA698-B5AE-49DB-AB2B-05BA1B0C6C55}" srcId="{46625229-8FAD-4338-B54F-29F168033A07}" destId="{8F921507-A40C-44AA-9164-677BA064F277}" srcOrd="0" destOrd="0" parTransId="{D89D2820-97AF-40DC-ADA2-0DD35D633592}" sibTransId="{59D4B6F0-C75F-4DC0-9573-B2F0E0875731}"/>
    <dgm:cxn modelId="{2EDEC0C4-1793-45B8-B117-50CE59490E23}" type="presOf" srcId="{46625229-8FAD-4338-B54F-29F168033A07}" destId="{5C2CC164-D4FE-41B0-A6F6-81508B2CAD26}" srcOrd="0" destOrd="0" presId="urn:microsoft.com/office/officeart/2005/8/layout/vList5"/>
    <dgm:cxn modelId="{6987FEB0-0011-4586-A034-5A3BFC0527D5}" type="presOf" srcId="{8F921507-A40C-44AA-9164-677BA064F277}" destId="{CD0BDC9D-9C1E-4F90-B658-69B7D96AC55B}" srcOrd="0" destOrd="0" presId="urn:microsoft.com/office/officeart/2005/8/layout/vList5"/>
    <dgm:cxn modelId="{26969C91-86C6-438A-A51C-0B4751738D4E}" type="presParOf" srcId="{5C2CC164-D4FE-41B0-A6F6-81508B2CAD26}" destId="{01D32065-A92C-4C04-AC5E-8DFF4574C4C8}" srcOrd="0" destOrd="0" presId="urn:microsoft.com/office/officeart/2005/8/layout/vList5"/>
    <dgm:cxn modelId="{D0B49A23-D58A-417C-8787-B65D9608940A}" type="presParOf" srcId="{01D32065-A92C-4C04-AC5E-8DFF4574C4C8}" destId="{CD0BDC9D-9C1E-4F90-B658-69B7D96AC55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C76EF3-7A5D-4166-8470-A0E9958338B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665A6CA-10C3-44EF-BAB2-D250CDC41B9D}">
      <dgm:prSet/>
      <dgm:spPr/>
      <dgm:t>
        <a:bodyPr/>
        <a:lstStyle/>
        <a:p>
          <a:pPr rtl="0"/>
          <a:r>
            <a:rPr lang="ar-SA" dirty="0" smtClean="0"/>
            <a:t>انتخاب‌ كاغذ</a:t>
          </a:r>
          <a:endParaRPr lang="en-US" dirty="0"/>
        </a:p>
      </dgm:t>
    </dgm:pt>
    <dgm:pt modelId="{6E1D2C81-24A7-4D14-8E98-0CF01253878F}" type="parTrans" cxnId="{1F175CBD-F905-462A-A991-F88789545090}">
      <dgm:prSet/>
      <dgm:spPr/>
      <dgm:t>
        <a:bodyPr/>
        <a:lstStyle/>
        <a:p>
          <a:endParaRPr lang="en-US"/>
        </a:p>
      </dgm:t>
    </dgm:pt>
    <dgm:pt modelId="{F3EF4680-59C7-4C5F-984B-A88E97EC4E4F}" type="sibTrans" cxnId="{1F175CBD-F905-462A-A991-F88789545090}">
      <dgm:prSet/>
      <dgm:spPr/>
      <dgm:t>
        <a:bodyPr/>
        <a:lstStyle/>
        <a:p>
          <a:endParaRPr lang="en-US"/>
        </a:p>
      </dgm:t>
    </dgm:pt>
    <dgm:pt modelId="{5C16FAA9-4E05-45FD-9DBD-FAAEF34A46B3}" type="pres">
      <dgm:prSet presAssocID="{1DC76EF3-7A5D-4166-8470-A0E9958338B4}" presName="linear" presStyleCnt="0">
        <dgm:presLayoutVars>
          <dgm:animLvl val="lvl"/>
          <dgm:resizeHandles val="exact"/>
        </dgm:presLayoutVars>
      </dgm:prSet>
      <dgm:spPr/>
      <dgm:t>
        <a:bodyPr/>
        <a:lstStyle/>
        <a:p>
          <a:pPr rtl="1"/>
          <a:endParaRPr lang="fa-IR"/>
        </a:p>
      </dgm:t>
    </dgm:pt>
    <dgm:pt modelId="{CE1992F3-CFB0-4A6F-84D2-C0A8236D831E}" type="pres">
      <dgm:prSet presAssocID="{6665A6CA-10C3-44EF-BAB2-D250CDC41B9D}" presName="parentText" presStyleLbl="node1" presStyleIdx="0" presStyleCnt="1">
        <dgm:presLayoutVars>
          <dgm:chMax val="0"/>
          <dgm:bulletEnabled val="1"/>
        </dgm:presLayoutVars>
      </dgm:prSet>
      <dgm:spPr/>
      <dgm:t>
        <a:bodyPr/>
        <a:lstStyle/>
        <a:p>
          <a:pPr rtl="1"/>
          <a:endParaRPr lang="fa-IR"/>
        </a:p>
      </dgm:t>
    </dgm:pt>
  </dgm:ptLst>
  <dgm:cxnLst>
    <dgm:cxn modelId="{E5F2EA52-79C3-44D1-94A8-CBD91E1C1863}" type="presOf" srcId="{6665A6CA-10C3-44EF-BAB2-D250CDC41B9D}" destId="{CE1992F3-CFB0-4A6F-84D2-C0A8236D831E}" srcOrd="0" destOrd="0" presId="urn:microsoft.com/office/officeart/2005/8/layout/vList2"/>
    <dgm:cxn modelId="{1F175CBD-F905-462A-A991-F88789545090}" srcId="{1DC76EF3-7A5D-4166-8470-A0E9958338B4}" destId="{6665A6CA-10C3-44EF-BAB2-D250CDC41B9D}" srcOrd="0" destOrd="0" parTransId="{6E1D2C81-24A7-4D14-8E98-0CF01253878F}" sibTransId="{F3EF4680-59C7-4C5F-984B-A88E97EC4E4F}"/>
    <dgm:cxn modelId="{55F5617E-DF90-4175-95A8-B90F224E6969}" type="presOf" srcId="{1DC76EF3-7A5D-4166-8470-A0E9958338B4}" destId="{5C16FAA9-4E05-45FD-9DBD-FAAEF34A46B3}" srcOrd="0" destOrd="0" presId="urn:microsoft.com/office/officeart/2005/8/layout/vList2"/>
    <dgm:cxn modelId="{E1278E8E-6DC0-4CEC-9BBB-C00FBDE35A9E}" type="presParOf" srcId="{5C16FAA9-4E05-45FD-9DBD-FAAEF34A46B3}" destId="{CE1992F3-CFB0-4A6F-84D2-C0A8236D831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76A446-95AB-4285-84CC-58E7566D35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DB70861-4733-442C-BD15-657D1F787E4D}">
      <dgm:prSet custT="1"/>
      <dgm:spPr/>
      <dgm:t>
        <a:bodyPr/>
        <a:lstStyle/>
        <a:p>
          <a:pPr algn="ctr" rtl="0"/>
          <a:r>
            <a:rPr lang="ar-SA" sz="6000" dirty="0" smtClean="0">
              <a:cs typeface="B Badr" pitchFamily="2" charset="-78"/>
            </a:rPr>
            <a:t>انتخاب‌ خط‌ و قلم‌</a:t>
          </a:r>
          <a:endParaRPr lang="en-US" sz="6000" dirty="0">
            <a:cs typeface="B Badr" pitchFamily="2" charset="-78"/>
          </a:endParaRPr>
        </a:p>
      </dgm:t>
    </dgm:pt>
    <dgm:pt modelId="{2E65179C-1536-4AF3-A488-E3643F6CCA4A}" type="parTrans" cxnId="{8A4A9C97-B699-4D2A-97B5-F0A13B2A21AA}">
      <dgm:prSet/>
      <dgm:spPr/>
      <dgm:t>
        <a:bodyPr/>
        <a:lstStyle/>
        <a:p>
          <a:endParaRPr lang="en-US"/>
        </a:p>
      </dgm:t>
    </dgm:pt>
    <dgm:pt modelId="{920F141D-22EC-4D9E-BD17-3F00128DF79B}" type="sibTrans" cxnId="{8A4A9C97-B699-4D2A-97B5-F0A13B2A21AA}">
      <dgm:prSet/>
      <dgm:spPr/>
      <dgm:t>
        <a:bodyPr/>
        <a:lstStyle/>
        <a:p>
          <a:endParaRPr lang="en-US"/>
        </a:p>
      </dgm:t>
    </dgm:pt>
    <dgm:pt modelId="{32966711-8A4B-4739-8B81-F0D531A75B5D}" type="pres">
      <dgm:prSet presAssocID="{AD76A446-95AB-4285-84CC-58E7566D35F1}" presName="linear" presStyleCnt="0">
        <dgm:presLayoutVars>
          <dgm:animLvl val="lvl"/>
          <dgm:resizeHandles val="exact"/>
        </dgm:presLayoutVars>
      </dgm:prSet>
      <dgm:spPr/>
      <dgm:t>
        <a:bodyPr/>
        <a:lstStyle/>
        <a:p>
          <a:pPr rtl="1"/>
          <a:endParaRPr lang="fa-IR"/>
        </a:p>
      </dgm:t>
    </dgm:pt>
    <dgm:pt modelId="{2EAD7F08-AFCB-4F7C-834C-C9A4EDCCD0DD}" type="pres">
      <dgm:prSet presAssocID="{3DB70861-4733-442C-BD15-657D1F787E4D}" presName="parentText" presStyleLbl="node1" presStyleIdx="0" presStyleCnt="1" custScaleY="479154">
        <dgm:presLayoutVars>
          <dgm:chMax val="0"/>
          <dgm:bulletEnabled val="1"/>
        </dgm:presLayoutVars>
      </dgm:prSet>
      <dgm:spPr/>
      <dgm:t>
        <a:bodyPr/>
        <a:lstStyle/>
        <a:p>
          <a:endParaRPr lang="en-US"/>
        </a:p>
      </dgm:t>
    </dgm:pt>
  </dgm:ptLst>
  <dgm:cxnLst>
    <dgm:cxn modelId="{1577319B-8C6D-41D6-AAC9-3EBF9332CA90}" type="presOf" srcId="{AD76A446-95AB-4285-84CC-58E7566D35F1}" destId="{32966711-8A4B-4739-8B81-F0D531A75B5D}" srcOrd="0" destOrd="0" presId="urn:microsoft.com/office/officeart/2005/8/layout/vList2"/>
    <dgm:cxn modelId="{7FF732D3-C731-4627-A931-30B16720A5B8}" type="presOf" srcId="{3DB70861-4733-442C-BD15-657D1F787E4D}" destId="{2EAD7F08-AFCB-4F7C-834C-C9A4EDCCD0DD}" srcOrd="0" destOrd="0" presId="urn:microsoft.com/office/officeart/2005/8/layout/vList2"/>
    <dgm:cxn modelId="{8A4A9C97-B699-4D2A-97B5-F0A13B2A21AA}" srcId="{AD76A446-95AB-4285-84CC-58E7566D35F1}" destId="{3DB70861-4733-442C-BD15-657D1F787E4D}" srcOrd="0" destOrd="0" parTransId="{2E65179C-1536-4AF3-A488-E3643F6CCA4A}" sibTransId="{920F141D-22EC-4D9E-BD17-3F00128DF79B}"/>
    <dgm:cxn modelId="{F73C303F-A21C-4C7F-A27E-9A7BAEEA6771}" type="presParOf" srcId="{32966711-8A4B-4739-8B81-F0D531A75B5D}" destId="{2EAD7F08-AFCB-4F7C-834C-C9A4EDCCD0D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BDC9D-9C1E-4F90-B658-69B7D96AC55B}">
      <dsp:nvSpPr>
        <dsp:cNvPr id="0" name=""/>
        <dsp:cNvSpPr/>
      </dsp:nvSpPr>
      <dsp:spPr>
        <a:xfrm>
          <a:off x="2633471" y="0"/>
          <a:ext cx="2962656" cy="114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fa-IR" sz="4000" kern="1200" dirty="0" smtClean="0"/>
            <a:t>مراحل</a:t>
          </a:r>
          <a:endParaRPr lang="en-US" sz="4000" kern="1200" dirty="0"/>
        </a:p>
      </dsp:txBody>
      <dsp:txXfrm>
        <a:off x="2689268" y="55797"/>
        <a:ext cx="2851062" cy="10314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992F3-CFB0-4A6F-84D2-C0A8236D831E}">
      <dsp:nvSpPr>
        <dsp:cNvPr id="0" name=""/>
        <dsp:cNvSpPr/>
      </dsp:nvSpPr>
      <dsp:spPr>
        <a:xfrm>
          <a:off x="0" y="15749"/>
          <a:ext cx="3591048" cy="11688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ar-SA" sz="3700" kern="1200" dirty="0" smtClean="0"/>
            <a:t>انتخاب‌ كاغذ</a:t>
          </a:r>
          <a:endParaRPr lang="en-US" sz="3700" kern="1200" dirty="0"/>
        </a:p>
      </dsp:txBody>
      <dsp:txXfrm>
        <a:off x="57058" y="72807"/>
        <a:ext cx="3476932" cy="10547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D7F08-AFCB-4F7C-834C-C9A4EDCCD0DD}">
      <dsp:nvSpPr>
        <dsp:cNvPr id="0" name=""/>
        <dsp:cNvSpPr/>
      </dsp:nvSpPr>
      <dsp:spPr>
        <a:xfrm>
          <a:off x="0" y="324034"/>
          <a:ext cx="6336703" cy="30243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ar-SA" sz="6000" kern="1200" dirty="0" smtClean="0">
              <a:cs typeface="B Badr" pitchFamily="2" charset="-78"/>
            </a:rPr>
            <a:t>انتخاب‌ خط‌ و قلم‌</a:t>
          </a:r>
          <a:endParaRPr lang="en-US" sz="6000" kern="1200" dirty="0">
            <a:cs typeface="B Badr" pitchFamily="2" charset="-78"/>
          </a:endParaRPr>
        </a:p>
      </dsp:txBody>
      <dsp:txXfrm>
        <a:off x="147636" y="471670"/>
        <a:ext cx="6041431" cy="272906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vl1pPr>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vl1pPr>
            <a:lvl2pPr>
              <a:defRPr/>
            </a:lvl2pPr>
            <a:lvl3pPr>
              <a:defRPr/>
            </a:lvl3pPr>
            <a:lvl4pP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lvl1pPr>
              <a:defRPr/>
            </a:lvl1pPr>
          </a:lstStyle>
          <a:p>
            <a:fld id="{B3FDC6E3-524C-4F34-BA3E-6F4570A8D51B}" type="datetimeFigureOut">
              <a:rPr lang="en-US" smtClean="0"/>
              <a:pPr/>
              <a:t>12/24/2012</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A3EEDC4-B77E-455D-AFED-BE00B94938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B Badr" pitchFamily="2" charset="-78"/>
              </a:defRPr>
            </a:lvl1pPr>
          </a:lstStyle>
          <a:p>
            <a:fld id="{B3FDC6E3-524C-4F34-BA3E-6F4570A8D51B}" type="datetimeFigureOut">
              <a:rPr lang="en-US" smtClean="0"/>
              <a:pPr/>
              <a:t>12/24/2012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B Badr" pitchFamily="2" charset="-78"/>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B Badr" pitchFamily="2" charset="-78"/>
              </a:defRPr>
            </a:lvl1pPr>
          </a:lstStyle>
          <a:p>
            <a:fld id="{6A3EEDC4-B77E-455D-AFED-BE00B94938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B Badr" pitchFamily="2" charset="-78"/>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B Badr" pitchFamily="2" charset="-78"/>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B Badr" pitchFamily="2" charset="-78"/>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B Badr" pitchFamily="2" charset="-78"/>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B Badr" pitchFamily="2" charset="-78"/>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a:bodyPr>
          <a:lstStyle/>
          <a:p>
            <a:r>
              <a:rPr lang="fa-IR" sz="4800" dirty="0" smtClean="0">
                <a:cs typeface="B Badr" pitchFamily="2" charset="-78"/>
              </a:rPr>
              <a:t>نامه نگاری</a:t>
            </a:r>
            <a:endParaRPr lang="en-US" sz="4800" dirty="0">
              <a:cs typeface="B Badr"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US" dirty="0"/>
          </a:p>
        </p:txBody>
      </p:sp>
      <p:sp>
        <p:nvSpPr>
          <p:cNvPr id="3" name="Content Placeholder 2"/>
          <p:cNvSpPr>
            <a:spLocks noGrp="1"/>
          </p:cNvSpPr>
          <p:nvPr>
            <p:ph idx="1"/>
          </p:nvPr>
        </p:nvSpPr>
        <p:spPr>
          <a:xfrm>
            <a:off x="457200" y="692696"/>
            <a:ext cx="8229600" cy="5832648"/>
          </a:xfrm>
        </p:spPr>
        <p:txBody>
          <a:bodyPr>
            <a:normAutofit fontScale="70000" lnSpcReduction="20000"/>
          </a:bodyPr>
          <a:lstStyle/>
          <a:p>
            <a:pPr algn="ctr" rtl="1">
              <a:buNone/>
            </a:pPr>
            <a:r>
              <a:rPr lang="en-US" b="1" dirty="0" smtClean="0">
                <a:cs typeface="B Badr" pitchFamily="2" charset="-78"/>
              </a:rPr>
              <a:t>                              </a:t>
            </a:r>
            <a:r>
              <a:rPr lang="ar-SA" b="1" dirty="0" smtClean="0">
                <a:cs typeface="B Badr" pitchFamily="2" charset="-78"/>
              </a:rPr>
              <a:t>باسمه‌ </a:t>
            </a:r>
            <a:r>
              <a:rPr lang="ar-SA" b="1" dirty="0">
                <a:cs typeface="B Badr" pitchFamily="2" charset="-78"/>
              </a:rPr>
              <a:t>تعالي </a:t>
            </a:r>
            <a:r>
              <a:rPr lang="ar-SA" dirty="0">
                <a:cs typeface="B Badr" pitchFamily="2" charset="-78"/>
              </a:rPr>
              <a:t>           </a:t>
            </a:r>
            <a:r>
              <a:rPr lang="en-US" dirty="0" smtClean="0">
                <a:cs typeface="B Badr" pitchFamily="2" charset="-78"/>
              </a:rPr>
              <a:t>    </a:t>
            </a:r>
            <a:r>
              <a:rPr lang="ar-SA" dirty="0" smtClean="0">
                <a:cs typeface="B Badr" pitchFamily="2" charset="-78"/>
              </a:rPr>
              <a:t>‌29/8/80</a:t>
            </a:r>
            <a:endParaRPr lang="en-US" dirty="0">
              <a:cs typeface="B Badr" pitchFamily="2" charset="-78"/>
            </a:endParaRPr>
          </a:p>
          <a:p>
            <a:pPr algn="ctr" rtl="1">
              <a:buNone/>
            </a:pPr>
            <a:r>
              <a:rPr lang="ar-SA" b="1" dirty="0">
                <a:cs typeface="B Badr" pitchFamily="2" charset="-78"/>
              </a:rPr>
              <a:t>تقاضاي‌ استخدام‌</a:t>
            </a:r>
            <a:endParaRPr lang="en-US" dirty="0">
              <a:cs typeface="B Badr" pitchFamily="2" charset="-78"/>
            </a:endParaRPr>
          </a:p>
          <a:p>
            <a:pPr algn="ctr" rtl="1">
              <a:buNone/>
            </a:pPr>
            <a:r>
              <a:rPr lang="ar-SA" b="1" dirty="0">
                <a:cs typeface="B Badr" pitchFamily="2" charset="-78"/>
              </a:rPr>
              <a:t>مدير محترم‌ كل‌ آموزش و پرورش استان‌...</a:t>
            </a:r>
            <a:endParaRPr lang="en-US" dirty="0">
              <a:cs typeface="B Badr" pitchFamily="2" charset="-78"/>
            </a:endParaRPr>
          </a:p>
          <a:p>
            <a:pPr marL="0" indent="0" algn="just" rtl="1">
              <a:lnSpc>
                <a:spcPct val="120000"/>
              </a:lnSpc>
              <a:spcBef>
                <a:spcPts val="0"/>
              </a:spcBef>
              <a:buNone/>
            </a:pPr>
            <a:r>
              <a:rPr lang="ar-SA" dirty="0">
                <a:cs typeface="B Badr" pitchFamily="2" charset="-78"/>
              </a:rPr>
              <a:t>با احترام‌، به‌ استحضار عالي مي‌رساند كه‌ با توجه‌ به‌ آگهي ‌استخدام‌ مندرج‌ در شماره‌... </a:t>
            </a:r>
            <a:r>
              <a:rPr lang="ar-SA" dirty="0" smtClean="0">
                <a:cs typeface="B Badr" pitchFamily="2" charset="-78"/>
              </a:rPr>
              <a:t>روزنام</a:t>
            </a:r>
            <a:r>
              <a:rPr lang="fa-IR" dirty="0">
                <a:cs typeface="B Badr" pitchFamily="2" charset="-78"/>
              </a:rPr>
              <a:t>ة</a:t>
            </a:r>
            <a:r>
              <a:rPr lang="ar-SA" dirty="0" smtClean="0">
                <a:cs typeface="B Badr" pitchFamily="2" charset="-78"/>
              </a:rPr>
              <a:t>‌ </a:t>
            </a:r>
            <a:r>
              <a:rPr lang="ar-SA" dirty="0">
                <a:cs typeface="B Badr" pitchFamily="2" charset="-78"/>
              </a:rPr>
              <a:t>اطلاعات‌، مورخ‌ </a:t>
            </a:r>
            <a:r>
              <a:rPr lang="fa-IR" dirty="0" smtClean="0">
                <a:cs typeface="B Badr" pitchFamily="2" charset="-78"/>
              </a:rPr>
              <a:t>80/7/25</a:t>
            </a:r>
            <a:r>
              <a:rPr lang="ar-SA" dirty="0" smtClean="0">
                <a:cs typeface="B Badr" pitchFamily="2" charset="-78"/>
              </a:rPr>
              <a:t>، </a:t>
            </a:r>
            <a:r>
              <a:rPr lang="ar-SA" dirty="0">
                <a:cs typeface="B Badr" pitchFamily="2" charset="-78"/>
              </a:rPr>
              <a:t>اين‌ جانب‌ داراي‌ شرايط‌ لازم‌ بوده‌، مايل‌ است‌ به‌ استخدام‌ آن‌ اداره‌ درآيد.</a:t>
            </a:r>
            <a:endParaRPr lang="en-US" dirty="0">
              <a:cs typeface="B Badr" pitchFamily="2" charset="-78"/>
            </a:endParaRPr>
          </a:p>
          <a:p>
            <a:pPr marL="0" indent="0" algn="just" rtl="1">
              <a:lnSpc>
                <a:spcPct val="120000"/>
              </a:lnSpc>
              <a:spcBef>
                <a:spcPts val="0"/>
              </a:spcBef>
              <a:buNone/>
            </a:pPr>
            <a:r>
              <a:rPr lang="ar-SA" dirty="0">
                <a:cs typeface="B Badr" pitchFamily="2" charset="-78"/>
              </a:rPr>
              <a:t>خواهشمند است جهت بررسي مدارک پيوستِ اين درخواست با نظر مساعد و اعلام نتيجه، دستور اقدامات مقتضي را صادر فرماييد.</a:t>
            </a:r>
            <a:endParaRPr lang="en-US" dirty="0">
              <a:cs typeface="B Badr" pitchFamily="2" charset="-78"/>
            </a:endParaRPr>
          </a:p>
          <a:p>
            <a:pPr marL="0" indent="0" algn="just" rtl="1">
              <a:lnSpc>
                <a:spcPct val="120000"/>
              </a:lnSpc>
              <a:spcBef>
                <a:spcPts val="0"/>
              </a:spcBef>
              <a:buNone/>
            </a:pPr>
            <a:r>
              <a:rPr lang="ar-SA" dirty="0">
                <a:cs typeface="B Badr" pitchFamily="2" charset="-78"/>
              </a:rPr>
              <a:t> توضيح‌ اين‌ كه‌ اين‌ جانب‌ حسن احمدي، متولد </a:t>
            </a:r>
            <a:r>
              <a:rPr lang="fa-IR" dirty="0" smtClean="0">
                <a:cs typeface="B Badr" pitchFamily="2" charset="-78"/>
              </a:rPr>
              <a:t>1361/8/15</a:t>
            </a:r>
            <a:r>
              <a:rPr lang="ar-SA" dirty="0" smtClean="0">
                <a:cs typeface="B Badr" pitchFamily="2" charset="-78"/>
              </a:rPr>
              <a:t>داراي </a:t>
            </a:r>
            <a:r>
              <a:rPr lang="ar-SA" dirty="0">
                <a:cs typeface="B Badr" pitchFamily="2" charset="-78"/>
              </a:rPr>
              <a:t>‌مدرك‌ کارشناسي </a:t>
            </a:r>
            <a:r>
              <a:rPr lang="ar-SA" dirty="0" smtClean="0">
                <a:cs typeface="B Badr" pitchFamily="2" charset="-78"/>
              </a:rPr>
              <a:t>رشت</a:t>
            </a:r>
            <a:r>
              <a:rPr lang="fa-IR" dirty="0" smtClean="0">
                <a:cs typeface="B Badr" pitchFamily="2" charset="-78"/>
              </a:rPr>
              <a:t>ة</a:t>
            </a:r>
            <a:r>
              <a:rPr lang="ar-SA" dirty="0" smtClean="0">
                <a:cs typeface="B Badr" pitchFamily="2" charset="-78"/>
              </a:rPr>
              <a:t>... </a:t>
            </a:r>
            <a:r>
              <a:rPr lang="ar-SA" dirty="0">
                <a:cs typeface="B Badr" pitchFamily="2" charset="-78"/>
              </a:rPr>
              <a:t>و ........ سال‌ </a:t>
            </a:r>
            <a:r>
              <a:rPr lang="ar-SA" dirty="0" smtClean="0">
                <a:cs typeface="B Badr" pitchFamily="2" charset="-78"/>
              </a:rPr>
              <a:t>سابق</a:t>
            </a:r>
            <a:r>
              <a:rPr lang="fa-IR" dirty="0" smtClean="0">
                <a:cs typeface="B Badr" pitchFamily="2" charset="-78"/>
              </a:rPr>
              <a:t>ة</a:t>
            </a:r>
            <a:r>
              <a:rPr lang="ar-SA" dirty="0" smtClean="0">
                <a:cs typeface="B Badr" pitchFamily="2" charset="-78"/>
              </a:rPr>
              <a:t>‌ </a:t>
            </a:r>
            <a:r>
              <a:rPr lang="ar-SA" dirty="0">
                <a:cs typeface="B Badr" pitchFamily="2" charset="-78"/>
              </a:rPr>
              <a:t>كار در ............... مي‌باشد.</a:t>
            </a:r>
            <a:endParaRPr lang="en-US" dirty="0">
              <a:cs typeface="B Badr" pitchFamily="2" charset="-78"/>
            </a:endParaRPr>
          </a:p>
          <a:p>
            <a:pPr marL="0" indent="0" algn="just" rtl="1">
              <a:lnSpc>
                <a:spcPct val="120000"/>
              </a:lnSpc>
              <a:spcBef>
                <a:spcPts val="0"/>
              </a:spcBef>
              <a:buNone/>
            </a:pPr>
            <a:r>
              <a:rPr lang="ar-SA" dirty="0">
                <a:cs typeface="B Badr" pitchFamily="2" charset="-78"/>
              </a:rPr>
              <a:t>تصوير مدارک زير به پيوست تقديم مي‌شود.</a:t>
            </a:r>
            <a:endParaRPr lang="en-US" dirty="0">
              <a:cs typeface="B Badr" pitchFamily="2" charset="-78"/>
            </a:endParaRPr>
          </a:p>
          <a:p>
            <a:pPr marL="0" indent="0" algn="r" rtl="1">
              <a:lnSpc>
                <a:spcPct val="120000"/>
              </a:lnSpc>
              <a:spcBef>
                <a:spcPts val="0"/>
              </a:spcBef>
              <a:buNone/>
            </a:pPr>
            <a:r>
              <a:rPr lang="ar-SA" dirty="0">
                <a:cs typeface="B Badr" pitchFamily="2" charset="-78"/>
              </a:rPr>
              <a:t>1- دانشنامه‌ي کارشناسي.</a:t>
            </a:r>
            <a:endParaRPr lang="en-US" dirty="0">
              <a:cs typeface="B Badr" pitchFamily="2" charset="-78"/>
            </a:endParaRPr>
          </a:p>
          <a:p>
            <a:pPr marL="0" indent="0" algn="r" rtl="1">
              <a:lnSpc>
                <a:spcPct val="120000"/>
              </a:lnSpc>
              <a:spcBef>
                <a:spcPts val="0"/>
              </a:spcBef>
              <a:buNone/>
            </a:pPr>
            <a:r>
              <a:rPr lang="ar-SA" dirty="0">
                <a:cs typeface="B Badr" pitchFamily="2" charset="-78"/>
              </a:rPr>
              <a:t>2- گواهي کار از...</a:t>
            </a:r>
            <a:endParaRPr lang="en-US" dirty="0">
              <a:cs typeface="B Badr" pitchFamily="2" charset="-78"/>
            </a:endParaRPr>
          </a:p>
          <a:p>
            <a:pPr marL="0" indent="0" algn="r" rtl="1">
              <a:lnSpc>
                <a:spcPct val="120000"/>
              </a:lnSpc>
              <a:spcBef>
                <a:spcPts val="0"/>
              </a:spcBef>
              <a:buNone/>
            </a:pPr>
            <a:r>
              <a:rPr lang="ar-SA" dirty="0">
                <a:cs typeface="B Badr" pitchFamily="2" charset="-78"/>
              </a:rPr>
              <a:t>3- تمام صفحات شناسنامه.</a:t>
            </a:r>
            <a:endParaRPr lang="en-US" dirty="0">
              <a:cs typeface="B Badr" pitchFamily="2" charset="-78"/>
            </a:endParaRPr>
          </a:p>
          <a:p>
            <a:pPr rtl="1">
              <a:buNone/>
            </a:pPr>
            <a:r>
              <a:rPr lang="ar-SA" dirty="0">
                <a:cs typeface="B Badr" pitchFamily="2" charset="-78"/>
              </a:rPr>
              <a:t>حسن احمدي</a:t>
            </a:r>
            <a:endParaRPr lang="en-US" dirty="0">
              <a:cs typeface="B Badr" pitchFamily="2" charset="-78"/>
            </a:endParaRPr>
          </a:p>
          <a:p>
            <a:pPr rtl="1">
              <a:buNone/>
            </a:pPr>
            <a:r>
              <a:rPr lang="ar-SA" dirty="0">
                <a:cs typeface="B Badr" pitchFamily="2" charset="-78"/>
              </a:rPr>
              <a:t>محل‌ امضا     </a:t>
            </a:r>
            <a:endParaRPr lang="en-US" dirty="0">
              <a:cs typeface="B Badr" pitchFamily="2" charset="-78"/>
            </a:endParaRPr>
          </a:p>
          <a:p>
            <a:pPr algn="r">
              <a:buNone/>
            </a:pPr>
            <a:r>
              <a:rPr lang="ar-SA" dirty="0">
                <a:cs typeface="B Badr" pitchFamily="2" charset="-78"/>
              </a:rPr>
              <a:t>نشاني‌ و تلفن تماس و رايانامه: 	</a:t>
            </a:r>
            <a:endParaRPr lang="en-US" dirty="0">
              <a:cs typeface="B Badr"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شرایط نامه</a:t>
            </a:r>
            <a:endParaRPr lang="en-US" dirty="0"/>
          </a:p>
        </p:txBody>
      </p:sp>
      <p:sp>
        <p:nvSpPr>
          <p:cNvPr id="3" name="Content Placeholder 2"/>
          <p:cNvSpPr>
            <a:spLocks noGrp="1"/>
          </p:cNvSpPr>
          <p:nvPr>
            <p:ph idx="1"/>
          </p:nvPr>
        </p:nvSpPr>
        <p:spPr/>
        <p:txBody>
          <a:bodyPr>
            <a:normAutofit/>
          </a:bodyPr>
          <a:lstStyle/>
          <a:p>
            <a:pPr algn="just" rtl="1">
              <a:buNone/>
            </a:pPr>
            <a:endParaRPr lang="fa-IR" sz="3600" dirty="0" smtClean="0">
              <a:cs typeface="B Badr" pitchFamily="2" charset="-78"/>
            </a:endParaRPr>
          </a:p>
          <a:p>
            <a:pPr algn="just" rtl="1">
              <a:buNone/>
            </a:pPr>
            <a:r>
              <a:rPr lang="ar-SA" sz="3600" dirty="0" smtClean="0">
                <a:cs typeface="B Badr" pitchFamily="2" charset="-78"/>
              </a:rPr>
              <a:t>نامه‌ </a:t>
            </a:r>
            <a:r>
              <a:rPr lang="ar-SA" sz="3600" dirty="0">
                <a:cs typeface="B Badr" pitchFamily="2" charset="-78"/>
              </a:rPr>
              <a:t>بايد خلاصه‌، صريح‌ و بي‌ابهام‌ </a:t>
            </a:r>
            <a:r>
              <a:rPr lang="ar-SA" sz="3600" dirty="0" smtClean="0">
                <a:cs typeface="B Badr" pitchFamily="2" charset="-78"/>
              </a:rPr>
              <a:t>باشد</a:t>
            </a:r>
            <a:r>
              <a:rPr lang="fa-IR" sz="3600" dirty="0" smtClean="0">
                <a:cs typeface="B Badr" pitchFamily="2" charset="-78"/>
              </a:rPr>
              <a:t>.</a:t>
            </a:r>
            <a:endParaRPr lang="en-US" sz="3600" dirty="0">
              <a:cs typeface="B Badr"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16833"/>
            <a:ext cx="4572000" cy="1200329"/>
          </a:xfrm>
          <a:prstGeom prst="rect">
            <a:avLst/>
          </a:prstGeom>
        </p:spPr>
        <p:txBody>
          <a:bodyPr wrap="square">
            <a:spAutoFit/>
          </a:bodyPr>
          <a:lstStyle/>
          <a:p>
            <a:pPr algn="r"/>
            <a:r>
              <a:rPr lang="ar-SA" sz="3600" b="1" dirty="0">
                <a:cs typeface="B Badr" pitchFamily="2" charset="-78"/>
              </a:rPr>
              <a:t>در شروع‌ نامه‌ از كلمات‌ احترام‌ آميز استفاده‌ مي‌كنيم‌ </a:t>
            </a:r>
            <a:endParaRPr lang="en-US" sz="3600" b="1" dirty="0">
              <a:cs typeface="B Badr"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105835"/>
            <a:ext cx="7704856" cy="646331"/>
          </a:xfrm>
          <a:prstGeom prst="rect">
            <a:avLst/>
          </a:prstGeom>
        </p:spPr>
        <p:txBody>
          <a:bodyPr wrap="square">
            <a:spAutoFit/>
          </a:bodyPr>
          <a:lstStyle/>
          <a:p>
            <a:pPr algn="r"/>
            <a:r>
              <a:rPr lang="ar-SA" sz="3600" dirty="0">
                <a:cs typeface="B Badr" pitchFamily="2" charset="-78"/>
              </a:rPr>
              <a:t>هرگونه‌ ادعا و شكايتي‌ بايد همراه‌ اَسناد و مدارك‌ </a:t>
            </a:r>
            <a:r>
              <a:rPr lang="ar-SA" sz="3600" dirty="0" smtClean="0">
                <a:cs typeface="B Badr" pitchFamily="2" charset="-78"/>
              </a:rPr>
              <a:t>باشد</a:t>
            </a:r>
            <a:r>
              <a:rPr lang="fa-IR" sz="3600" dirty="0" smtClean="0">
                <a:cs typeface="B Badr" pitchFamily="2" charset="-78"/>
              </a:rPr>
              <a:t>.</a:t>
            </a:r>
            <a:endParaRPr lang="en-US" sz="3600" dirty="0">
              <a:cs typeface="B Badr"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6439" y="3244334"/>
            <a:ext cx="4631396" cy="646331"/>
          </a:xfrm>
          <a:prstGeom prst="rect">
            <a:avLst/>
          </a:prstGeom>
        </p:spPr>
        <p:txBody>
          <a:bodyPr wrap="none">
            <a:spAutoFit/>
          </a:bodyPr>
          <a:lstStyle/>
          <a:p>
            <a:r>
              <a:rPr lang="ar-SA" sz="3600" dirty="0">
                <a:cs typeface="B Badr" pitchFamily="2" charset="-78"/>
              </a:rPr>
              <a:t>بدون‌ خدشه و خط‌خوردگي‌ باشد</a:t>
            </a:r>
            <a:endParaRPr lang="en-US" sz="3600" dirty="0">
              <a:cs typeface="B Badr"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3105835"/>
            <a:ext cx="6912768" cy="1323439"/>
          </a:xfrm>
          <a:prstGeom prst="rect">
            <a:avLst/>
          </a:prstGeom>
        </p:spPr>
        <p:txBody>
          <a:bodyPr wrap="square">
            <a:spAutoFit/>
          </a:bodyPr>
          <a:lstStyle/>
          <a:p>
            <a:pPr algn="r" rtl="1"/>
            <a:r>
              <a:rPr lang="ar-SA" sz="4000" dirty="0">
                <a:cs typeface="B Badr" pitchFamily="2" charset="-78"/>
              </a:rPr>
              <a:t>از علايم‌ نگارشي‌، براي‌ درست‌خواني‌، استفاده‌ </a:t>
            </a:r>
            <a:r>
              <a:rPr lang="ar-SA" sz="4000" dirty="0" smtClean="0">
                <a:cs typeface="B Badr" pitchFamily="2" charset="-78"/>
              </a:rPr>
              <a:t>كنيم‌</a:t>
            </a:r>
            <a:r>
              <a:rPr lang="fa-IR" sz="4000" dirty="0" smtClean="0">
                <a:cs typeface="B Badr" pitchFamily="2" charset="-78"/>
              </a:rPr>
              <a:t>.</a:t>
            </a:r>
            <a:endParaRPr lang="en-US" sz="4000" dirty="0">
              <a:cs typeface="B Badr"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55576" y="1709858"/>
            <a:ext cx="777686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just"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Times" charset="0"/>
                <a:ea typeface="Times New Roman" pitchFamily="18" charset="0"/>
                <a:cs typeface="Lotus" pitchFamily="2" charset="-78"/>
              </a:rPr>
              <a:t>نام‌ و نام‌خانوادگي‌ كامل‌ نوشته‌ شود و در زير آن‌ سِمَت‌ مربوط‌ به‌ نامه‌. پايين‌ آن ‌امضا گذاشته‌ مي‌شود، به‌ شرطي‌ كه‌ نام‌ را مخدوش‌ نكند.</a:t>
            </a:r>
            <a:endParaRPr kumimoji="0" lang="ar-SA" sz="44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3105835"/>
            <a:ext cx="7056784" cy="1077218"/>
          </a:xfrm>
          <a:prstGeom prst="rect">
            <a:avLst/>
          </a:prstGeom>
        </p:spPr>
        <p:txBody>
          <a:bodyPr wrap="square">
            <a:spAutoFit/>
          </a:bodyPr>
          <a:lstStyle/>
          <a:p>
            <a:pPr algn="just" rtl="1"/>
            <a:r>
              <a:rPr lang="ar-SA" sz="3200" dirty="0">
                <a:cs typeface="B Badr" pitchFamily="2" charset="-78"/>
              </a:rPr>
              <a:t>براي‌ نوشتن‌ نامه‌هاي‌ شخصي‌ نمي‌توان‌ قواعد خاصي‌ را پيشنهاد كرد </a:t>
            </a:r>
            <a:endParaRPr lang="en-US" sz="3200" dirty="0">
              <a:cs typeface="B Badr"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38338"/>
          </a:xfrm>
        </p:spPr>
        <p:txBody>
          <a:bodyPr>
            <a:normAutofit/>
          </a:bodyPr>
          <a:lstStyle/>
          <a:p>
            <a:pPr lvl="0"/>
            <a:r>
              <a:rPr kumimoji="0" lang="ar-SA" b="1" i="0" u="none" strike="noStrike" cap="none" normalizeH="0" baseline="0" dirty="0" smtClean="0">
                <a:ln>
                  <a:noFill/>
                </a:ln>
                <a:solidFill>
                  <a:schemeClr val="tx1"/>
                </a:solidFill>
                <a:effectLst/>
                <a:latin typeface="Arial" charset="0"/>
                <a:ea typeface="Times New Roman" pitchFamily="18" charset="0"/>
                <a:cs typeface="Lotus" pitchFamily="2" charset="-78"/>
              </a:rPr>
              <a:t>چند نمونه نام</a:t>
            </a:r>
            <a:r>
              <a:rPr kumimoji="0" lang="fa-IR" b="1" i="0" u="none" strike="noStrike" cap="none" normalizeH="0" baseline="0" dirty="0" smtClean="0">
                <a:ln>
                  <a:noFill/>
                </a:ln>
                <a:solidFill>
                  <a:schemeClr val="tx1"/>
                </a:solidFill>
                <a:effectLst/>
                <a:latin typeface="Arial" charset="0"/>
                <a:ea typeface="Times New Roman" pitchFamily="18" charset="0"/>
                <a:cs typeface="Lotus" pitchFamily="2" charset="-78"/>
              </a:rPr>
              <a:t>ة</a:t>
            </a:r>
            <a:r>
              <a:rPr kumimoji="0" lang="ar-SA" b="1" i="0" u="none" strike="noStrike" cap="none" normalizeH="0" baseline="0" dirty="0" smtClean="0">
                <a:ln>
                  <a:noFill/>
                </a:ln>
                <a:solidFill>
                  <a:schemeClr val="tx1"/>
                </a:solidFill>
                <a:effectLst/>
                <a:latin typeface="Arial" charset="0"/>
                <a:ea typeface="Times New Roman" pitchFamily="18" charset="0"/>
                <a:cs typeface="Lotus" pitchFamily="2" charset="-78"/>
              </a:rPr>
              <a:t> اداري و ويرايش آن‌ها</a:t>
            </a:r>
            <a:r>
              <a:rPr kumimoji="0" lang="en-US" sz="3600" b="0" i="0" u="none" strike="noStrike" cap="none" normalizeH="0" baseline="0" dirty="0" smtClean="0">
                <a:ln>
                  <a:noFill/>
                </a:ln>
                <a:solidFill>
                  <a:schemeClr val="tx1"/>
                </a:solidFill>
                <a:effectLst/>
                <a:latin typeface="Arial" charset="0"/>
                <a:cs typeface="Arial" charset="0"/>
              </a:rPr>
              <a:t/>
            </a:r>
            <a:br>
              <a:rPr kumimoji="0" lang="en-US" sz="3600" b="0" i="0" u="none" strike="noStrike" cap="none" normalizeH="0" baseline="0" dirty="0" smtClean="0">
                <a:ln>
                  <a:noFill/>
                </a:ln>
                <a:solidFill>
                  <a:schemeClr val="tx1"/>
                </a:solidFill>
                <a:effectLst/>
                <a:latin typeface="Arial" charset="0"/>
                <a:cs typeface="Arial" charset="0"/>
              </a:rPr>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51520" y="807382"/>
            <a:ext cx="8568952"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ct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مديريت محترم اداره کل پست بانک استان...</a:t>
            </a:r>
            <a:endParaRPr kumimoji="0" lang="en-US" sz="2400" b="0" i="0" u="none" strike="noStrike" cap="none" normalizeH="0" baseline="0" dirty="0" smtClean="0">
              <a:ln>
                <a:noFill/>
              </a:ln>
              <a:solidFill>
                <a:schemeClr val="tx1"/>
              </a:solidFill>
              <a:effectLst/>
              <a:latin typeface="Arial" charset="0"/>
              <a:cs typeface="B Badr" pitchFamily="2" charset="-78"/>
            </a:endParaRPr>
          </a:p>
          <a:p>
            <a:pPr marL="0" marR="0" lvl="0" indent="71438"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سلام عليکم:</a:t>
            </a:r>
            <a:endParaRPr kumimoji="0" lang="en-US" sz="24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احتراماً، چنانچه مستحضريد روستاي... از توابع شهرستان... با جمعيتي بالغ بر ... و داشتن امکانات ساختمان اداري (ساختمان دفتر...) و همچنين وجود اداره‌جات بزرگ و مختلف از جمله مرکز تحقيقات کشاورزي مغان، شهرک صنعتي، مرکز آموزش کشاورزي مغان، مرکز فني و حرفه‌اي ايستگاه هواشناسي، شرکت و کارخانه‌جات مختلف خواستار تأسيس شعبه پست بانک جهت ارائه خدمات بانکي به اهالي محترم و شهيد پرور... و روستاهاي همجوار هستيم. عليهذا خواهشمند است دستور فرماييد جهت افتتاح شعبه پست بانک اقدام لازم معمول فرمايند قبلاً از مساعدت و بزرگواري آن مديريت محترم صميمانه سپاسگزاريم.</a:t>
            </a:r>
            <a:endParaRPr kumimoji="0" lang="en-US" sz="24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شوراي اسلامي... </a:t>
            </a:r>
            <a:endParaRPr kumimoji="0" lang="fa-IR" sz="44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23528" y="-22649"/>
            <a:ext cx="864096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justLow"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مديريت محترم کل پست بانک استان...</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Low"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با سلام و احترام، استحضار داريد که روستاي... از توابع شهرستان... بيش از...</a:t>
            </a:r>
            <a:r>
              <a:rPr kumimoji="0" lang="fa-IR" sz="3600" b="0" i="0" u="none" strike="noStrike" cap="none" normalizeH="0" dirty="0" smtClean="0">
                <a:ln>
                  <a:noFill/>
                </a:ln>
                <a:solidFill>
                  <a:schemeClr val="tx1"/>
                </a:solidFill>
                <a:effectLst/>
                <a:latin typeface="Times New Roman" pitchFamily="18" charset="0"/>
                <a:ea typeface="Times New Roman" pitchFamily="18" charset="0"/>
                <a:cs typeface="B Badr" pitchFamily="2" charset="-78"/>
              </a:rPr>
              <a:t> </a:t>
            </a: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نفر جمعيت</a:t>
            </a:r>
            <a:r>
              <a:rPr kumimoji="0" lang="fa-IR" sz="3600" b="0" i="0" u="none" strike="noStrike" cap="none" normalizeH="0" dirty="0" smtClean="0">
                <a:ln>
                  <a:noFill/>
                </a:ln>
                <a:solidFill>
                  <a:schemeClr val="tx1"/>
                </a:solidFill>
                <a:effectLst/>
                <a:latin typeface="Times New Roman" pitchFamily="18" charset="0"/>
                <a:ea typeface="Times New Roman" pitchFamily="18" charset="0"/>
                <a:cs typeface="B Badr" pitchFamily="2" charset="-78"/>
              </a:rPr>
              <a:t> </a:t>
            </a: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دارد. چند نهاد اداري‌ از جمله مرکز تحقيقات کشاورزي مغان، شهرک صنعتي... ، مرکز آموزش کشاورزي مغان، مرکز فني و حرفه‌اي و ايستگاه هواشناسي در آن داير اند. بنابراين وجود يک شعبه‌ي پست بانک در آن جا ضروري است. خواهشمند است دستور فرماييد جهت افتتاح يک شعبه‌ي پست بانک در اين روستا اقدامات لازم به عمل آيد. در ضمن يادآور مي‌شويم که براي اين کار امکانات لازم از جمله ساختمان اداري موجود است.</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شوراي اسلامي... </a:t>
            </a:r>
            <a:endParaRPr kumimoji="0" lang="fa-IR" sz="48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539552" y="592053"/>
            <a:ext cx="828092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ctr"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 کل محترم سياسي و انتظامي استانداري...</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سلام عليکم:</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احتراماً طبق گزارش واصله از پاسگاه انتظامي... مقارن ساعت 6/15 مورخه... مبني بر وقوع تصادف در جاده اصلي اهر ـ تبريز يک دستگاه آردي 1600 با پنج نفر سرنشين با اويکو شماره... به رانندگي... که از سمت تبريز به سمت اهر در حرکت بوده تصادف که 5 نفر سرنشين که يکي از آنها ستواندوم انتظامي... بوده در دم جان باختند و ديگر مصدومين توسط خودروهاي عبوري به بيمارستان امام خميني تبريز انتقال يافته است. مراتب تحت رسيدگي است و نتيجه اقدامات بعدي متعاقباً به عرض خواهد رسيد.%ز</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a:t>
            </a:r>
            <a:endPar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فرماندار شهرستان</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a:t>
            </a:r>
            <a:r>
              <a:rPr kumimoji="0" lang="en-US" sz="3200" b="0" i="0" u="none" strike="noStrike" cap="none" normalizeH="0" baseline="0" dirty="0" smtClean="0">
                <a:ln>
                  <a:noFill/>
                </a:ln>
                <a:solidFill>
                  <a:schemeClr val="tx1"/>
                </a:solidFill>
                <a:effectLst/>
                <a:latin typeface="Arial" charset="0"/>
                <a:cs typeface="B Badr" pitchFamily="2" charset="-78"/>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79512" y="429535"/>
            <a:ext cx="871296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ct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 محترم کل سياسي و انتظامي استانداري...</a:t>
            </a:r>
            <a:endParaRPr kumimoji="0" lang="en-US" sz="28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با سلام و احترام، به استحضار عالي مي‌رساند که طبق گزارش ماموران پاسگاه انتظامي... مقارن ساعت 6/15 (شش و ربع بامداد) تاريخ...</a:t>
            </a:r>
            <a:r>
              <a:rPr kumimoji="0" lang="fa-IR" sz="2800" b="0" i="0" u="none" strike="noStrike" cap="none" normalizeH="0" dirty="0" smtClean="0">
                <a:ln>
                  <a:noFill/>
                </a:ln>
                <a:solidFill>
                  <a:schemeClr val="tx1"/>
                </a:solidFill>
                <a:effectLst/>
                <a:latin typeface="Times New Roman" pitchFamily="18" charset="0"/>
                <a:ea typeface="Times New Roman" pitchFamily="18" charset="0"/>
                <a:cs typeface="B Badr" pitchFamily="2" charset="-78"/>
              </a:rPr>
              <a:t> </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در جادة اصلي اهر ـ تبريز يک دستگاه آردي 1600، به شماره شهرباني...، که از اهر به تبريز در حرکت بوده، به رانندگي... با پنج نفر سرنشين، با يک دستگاه ميني‌بوس اويکو، به شماره شهرباني... به رانندگي... که از تبريز به سمت اهر در حرکت بوده، تصادف کرده است. همة پنج نفر سرنشين آردي در صحنة تصادف کشته شده‌اند. يکي از کشته شدگان ستواندوم انتظامي... است. سرنشينان مصدوم اويکو را خودروهاي عبور کننده از جاده، به بيمارستان امام خميني تبريز انتقال داده‌اند. چگونگي تصادف در حال رسيدگي است و نتيجة بررسي‌ها متعاقباً به عرض خواهد رسيد.</a:t>
            </a:r>
            <a:endParaRPr kumimoji="0" lang="en-US" sz="28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a:t>
            </a:r>
            <a:endParaRPr kumimoji="0" lang="en-US" sz="28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فرماندار شهرستان...</a:t>
            </a:r>
            <a:endParaRPr kumimoji="0" lang="fa-IR" sz="28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755576" y="1831554"/>
            <a:ext cx="756084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just"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مديريت محترم دفتر ارزشيابي و رسيدگي به شکايات پست بانک ايران</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سلام عليکم</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احتراماً پيرو سفارشي 196453ـ 84/3/5 مبني بر اعتراضيه اينجانب... در خصوص بررسي پرونده‌هاي کارشناسان ارشد و خبره افراد حائز شرايط سال 82 با توجه به مدت سپري شده سه ماهه خواهشمند است دستور فرمايند نسبت به احقاق حق تضييع شده اينجانب اقدامات عاجله مبذول فرمايند.</a:t>
            </a:r>
            <a:endParaRPr kumimoji="0" lang="fa-IR" sz="32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23528" y="337056"/>
            <a:ext cx="856895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1438" algn="r" defTabSz="914400" rtl="1"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مديريت محترم دفتر ارزشيابي و رسيدگي به شکايات پست بانک ايران</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احتراماً، پيرو نامة شمارة... مورخ... مبني بر اعتراض اين جانب... به راي کارشناسان ارشد و خبرة حایز شرايط، به استحضار عالي مي‌رسانم که مدت سه ماه از اعتراض من سپري شده ولي هنوز جوابي حاصل نشده است. </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algn="just"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خواهشمند است دستور فرمايند به هر طريق ممکن، براي احقاق حق تضييع شدة بنده اقدامات لازم صورت گيرد.</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نام و نام خانوادگي</a:t>
            </a:r>
            <a:endParaRPr kumimoji="0" lang="en-US" sz="3200" b="0" i="0" u="none" strike="noStrike" cap="none" normalizeH="0" baseline="0" dirty="0" smtClean="0">
              <a:ln>
                <a:noFill/>
              </a:ln>
              <a:solidFill>
                <a:schemeClr val="tx1"/>
              </a:solidFill>
              <a:effectLst/>
              <a:latin typeface="Arial" charset="0"/>
              <a:cs typeface="B Badr" pitchFamily="2" charset="-78"/>
            </a:endParaRPr>
          </a:p>
          <a:p>
            <a:pPr marL="0" marR="0" lvl="0" indent="71438" defTabSz="914400" rtl="1"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Times New Roman" pitchFamily="18" charset="0"/>
                <a:ea typeface="Times New Roman" pitchFamily="18" charset="0"/>
                <a:cs typeface="B Badr" pitchFamily="2" charset="-78"/>
              </a:rPr>
              <a:t>امضا</a:t>
            </a:r>
            <a:endParaRPr kumimoji="0" lang="fa-IR" sz="4800" b="0" i="0" u="none" strike="noStrike" cap="none" normalizeH="0" baseline="0" dirty="0" smtClean="0">
              <a:ln>
                <a:noFill/>
              </a:ln>
              <a:solidFill>
                <a:schemeClr val="tx1"/>
              </a:solidFill>
              <a:effectLst/>
              <a:latin typeface="Arial" charset="0"/>
              <a:cs typeface="B Badr"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مکاتبات اداری</a:t>
            </a:r>
            <a:endParaRPr lang="fa-IR" dirty="0"/>
          </a:p>
        </p:txBody>
      </p:sp>
      <p:sp>
        <p:nvSpPr>
          <p:cNvPr id="3" name="Content Placeholder 2"/>
          <p:cNvSpPr>
            <a:spLocks noGrp="1"/>
          </p:cNvSpPr>
          <p:nvPr>
            <p:ph idx="1"/>
          </p:nvPr>
        </p:nvSpPr>
        <p:spPr/>
        <p:txBody>
          <a:bodyPr/>
          <a:lstStyle/>
          <a:p>
            <a:pPr marL="0" indent="0" algn="r" rtl="1">
              <a:buNone/>
            </a:pPr>
            <a:r>
              <a:rPr lang="fa-IR" dirty="0" smtClean="0"/>
              <a:t>ایجاد ارتباط برای اقدامات عملی</a:t>
            </a:r>
          </a:p>
          <a:p>
            <a:pPr marL="0" indent="0" algn="r" rtl="1">
              <a:buNone/>
            </a:pPr>
            <a:r>
              <a:rPr lang="fa-IR" dirty="0"/>
              <a:t> </a:t>
            </a:r>
            <a:r>
              <a:rPr lang="fa-IR" dirty="0" smtClean="0"/>
              <a:t> 1- تاثیرات مالی</a:t>
            </a:r>
          </a:p>
          <a:p>
            <a:pPr marL="0" indent="0" algn="r" rtl="1">
              <a:buNone/>
            </a:pPr>
            <a:r>
              <a:rPr lang="fa-IR" dirty="0"/>
              <a:t> </a:t>
            </a:r>
            <a:r>
              <a:rPr lang="fa-IR" dirty="0" smtClean="0"/>
              <a:t>  2- تاثیرات حقوقی</a:t>
            </a:r>
          </a:p>
          <a:p>
            <a:pPr marL="0" indent="0" algn="r" rtl="1">
              <a:buNone/>
            </a:pPr>
            <a:r>
              <a:rPr lang="fa-IR" dirty="0"/>
              <a:t> </a:t>
            </a:r>
            <a:r>
              <a:rPr lang="fa-IR" dirty="0" smtClean="0"/>
              <a:t>  3- راهنمایی آیندگان برای ادامة کار</a:t>
            </a:r>
          </a:p>
          <a:p>
            <a:pPr marL="0" indent="0" algn="r" rtl="1">
              <a:buNone/>
            </a:pPr>
            <a:r>
              <a:rPr lang="fa-IR" dirty="0"/>
              <a:t> </a:t>
            </a:r>
            <a:r>
              <a:rPr lang="fa-IR" dirty="0" smtClean="0"/>
              <a:t>  4- ثبت تاریخ</a:t>
            </a:r>
          </a:p>
          <a:p>
            <a:pPr marL="0" indent="0" algn="r" rtl="1">
              <a:buNone/>
            </a:pPr>
            <a:r>
              <a:rPr lang="fa-IR" dirty="0"/>
              <a:t> </a:t>
            </a:r>
            <a:r>
              <a:rPr lang="fa-IR" dirty="0" smtClean="0"/>
              <a:t>  5- ایجاد امکان قضاوت</a:t>
            </a:r>
            <a:endParaRPr lang="fa-IR" dirty="0"/>
          </a:p>
        </p:txBody>
      </p:sp>
    </p:spTree>
    <p:extLst>
      <p:ext uri="{BB962C8B-B14F-4D97-AF65-F5344CB8AC3E}">
        <p14:creationId xmlns:p14="http://schemas.microsoft.com/office/powerpoint/2010/main" val="2957195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600" dirty="0" smtClean="0"/>
              <a:t>انواع نوشته های اداری</a:t>
            </a:r>
            <a:endParaRPr lang="fa-IR" sz="3600" dirty="0"/>
          </a:p>
        </p:txBody>
      </p:sp>
      <p:sp>
        <p:nvSpPr>
          <p:cNvPr id="3" name="Content Placeholder 2"/>
          <p:cNvSpPr>
            <a:spLocks noGrp="1"/>
          </p:cNvSpPr>
          <p:nvPr>
            <p:ph idx="1"/>
          </p:nvPr>
        </p:nvSpPr>
        <p:spPr>
          <a:xfrm>
            <a:off x="457200" y="1484784"/>
            <a:ext cx="8229600" cy="4641379"/>
          </a:xfrm>
        </p:spPr>
        <p:txBody>
          <a:bodyPr/>
          <a:lstStyle/>
          <a:p>
            <a:pPr algn="r" rtl="1"/>
            <a:r>
              <a:rPr lang="fa-IR" dirty="0" smtClean="0"/>
              <a:t>نامه</a:t>
            </a:r>
          </a:p>
          <a:p>
            <a:pPr algn="r" rtl="1"/>
            <a:r>
              <a:rPr lang="fa-IR" dirty="0" smtClean="0"/>
              <a:t>گزارش</a:t>
            </a:r>
          </a:p>
          <a:p>
            <a:pPr algn="r" rtl="1"/>
            <a:r>
              <a:rPr lang="fa-IR" dirty="0" smtClean="0"/>
              <a:t>یادداشت</a:t>
            </a:r>
          </a:p>
          <a:p>
            <a:pPr algn="r" rtl="1"/>
            <a:r>
              <a:rPr lang="fa-IR" dirty="0" smtClean="0"/>
              <a:t>بخش نامه</a:t>
            </a:r>
          </a:p>
          <a:p>
            <a:pPr algn="r" rtl="1"/>
            <a:r>
              <a:rPr lang="fa-IR" dirty="0" smtClean="0"/>
              <a:t>صورت جلسه</a:t>
            </a:r>
          </a:p>
          <a:p>
            <a:pPr algn="r" rtl="1"/>
            <a:r>
              <a:rPr lang="fa-IR" dirty="0" smtClean="0"/>
              <a:t>حکم</a:t>
            </a:r>
          </a:p>
          <a:p>
            <a:pPr algn="r" rtl="1"/>
            <a:r>
              <a:rPr lang="fa-IR" dirty="0" smtClean="0"/>
              <a:t>دستور العمل</a:t>
            </a:r>
            <a:endParaRPr lang="fa-IR" dirty="0"/>
          </a:p>
        </p:txBody>
      </p:sp>
    </p:spTree>
    <p:extLst>
      <p:ext uri="{BB962C8B-B14F-4D97-AF65-F5344CB8AC3E}">
        <p14:creationId xmlns:p14="http://schemas.microsoft.com/office/powerpoint/2010/main" val="1182377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r" rtl="1"/>
            <a:r>
              <a:rPr lang="fa-IR" dirty="0" smtClean="0"/>
              <a:t>آیین نامه</a:t>
            </a:r>
          </a:p>
          <a:p>
            <a:pPr algn="r" rtl="1"/>
            <a:r>
              <a:rPr lang="fa-IR" dirty="0" smtClean="0"/>
              <a:t>اساس نامه</a:t>
            </a:r>
          </a:p>
          <a:p>
            <a:pPr algn="r" rtl="1"/>
            <a:r>
              <a:rPr lang="fa-IR" smtClean="0"/>
              <a:t>فرمها</a:t>
            </a:r>
          </a:p>
          <a:p>
            <a:pPr algn="r" rtl="1"/>
            <a:endParaRPr lang="fa-IR" dirty="0"/>
          </a:p>
        </p:txBody>
      </p:sp>
    </p:spTree>
    <p:extLst>
      <p:ext uri="{BB962C8B-B14F-4D97-AF65-F5344CB8AC3E}">
        <p14:creationId xmlns:p14="http://schemas.microsoft.com/office/powerpoint/2010/main" val="515961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600" dirty="0" smtClean="0">
                <a:latin typeface="+mn-lt"/>
              </a:rPr>
              <a:t>مکاتبات اداری از لحاظ ماهیت</a:t>
            </a:r>
            <a:endParaRPr lang="fa-IR" sz="3600" dirty="0">
              <a:latin typeface="+mn-lt"/>
            </a:endParaRPr>
          </a:p>
        </p:txBody>
      </p:sp>
      <p:sp>
        <p:nvSpPr>
          <p:cNvPr id="3" name="Content Placeholder 2"/>
          <p:cNvSpPr>
            <a:spLocks noGrp="1"/>
          </p:cNvSpPr>
          <p:nvPr>
            <p:ph idx="1"/>
          </p:nvPr>
        </p:nvSpPr>
        <p:spPr>
          <a:xfrm>
            <a:off x="457200" y="1412776"/>
            <a:ext cx="8229600" cy="4713387"/>
          </a:xfrm>
        </p:spPr>
        <p:txBody>
          <a:bodyPr/>
          <a:lstStyle/>
          <a:p>
            <a:pPr algn="r" rtl="1"/>
            <a:r>
              <a:rPr lang="fa-IR" dirty="0" smtClean="0"/>
              <a:t>نامه های خبری</a:t>
            </a:r>
          </a:p>
          <a:p>
            <a:pPr algn="r" rtl="1"/>
            <a:r>
              <a:rPr lang="fa-IR" dirty="0" smtClean="0">
                <a:solidFill>
                  <a:prstClr val="black"/>
                </a:solidFill>
              </a:rPr>
              <a:t>نامه های</a:t>
            </a:r>
            <a:r>
              <a:rPr lang="fa-IR" dirty="0">
                <a:solidFill>
                  <a:prstClr val="black"/>
                </a:solidFill>
              </a:rPr>
              <a:t> </a:t>
            </a:r>
            <a:r>
              <a:rPr lang="fa-IR" dirty="0" smtClean="0">
                <a:solidFill>
                  <a:prstClr val="black"/>
                </a:solidFill>
              </a:rPr>
              <a:t>خبری</a:t>
            </a:r>
          </a:p>
          <a:p>
            <a:pPr algn="r" rtl="1"/>
            <a:r>
              <a:rPr lang="fa-IR" dirty="0" smtClean="0">
                <a:solidFill>
                  <a:prstClr val="black"/>
                </a:solidFill>
              </a:rPr>
              <a:t>نامه های</a:t>
            </a:r>
            <a:r>
              <a:rPr lang="fa-IR" dirty="0">
                <a:solidFill>
                  <a:prstClr val="black"/>
                </a:solidFill>
              </a:rPr>
              <a:t> </a:t>
            </a:r>
            <a:r>
              <a:rPr lang="fa-IR" dirty="0" smtClean="0">
                <a:solidFill>
                  <a:prstClr val="black"/>
                </a:solidFill>
              </a:rPr>
              <a:t>بازدارنده</a:t>
            </a:r>
          </a:p>
          <a:p>
            <a:pPr algn="r" rtl="1"/>
            <a:r>
              <a:rPr lang="fa-IR" dirty="0" smtClean="0">
                <a:solidFill>
                  <a:prstClr val="black"/>
                </a:solidFill>
              </a:rPr>
              <a:t>نامه </a:t>
            </a:r>
            <a:r>
              <a:rPr lang="fa-IR" dirty="0">
                <a:solidFill>
                  <a:prstClr val="black"/>
                </a:solidFill>
              </a:rPr>
              <a:t>های</a:t>
            </a:r>
            <a:r>
              <a:rPr lang="fa-IR" dirty="0" smtClean="0">
                <a:solidFill>
                  <a:prstClr val="black"/>
                </a:solidFill>
              </a:rPr>
              <a:t> دستوری</a:t>
            </a:r>
          </a:p>
          <a:p>
            <a:pPr algn="r" rtl="1"/>
            <a:r>
              <a:rPr lang="fa-IR" dirty="0" smtClean="0">
                <a:solidFill>
                  <a:prstClr val="black"/>
                </a:solidFill>
              </a:rPr>
              <a:t>نامه </a:t>
            </a:r>
            <a:r>
              <a:rPr lang="fa-IR" dirty="0">
                <a:solidFill>
                  <a:prstClr val="black"/>
                </a:solidFill>
              </a:rPr>
              <a:t>های </a:t>
            </a:r>
            <a:r>
              <a:rPr lang="fa-IR" dirty="0" smtClean="0">
                <a:solidFill>
                  <a:prstClr val="black"/>
                </a:solidFill>
              </a:rPr>
              <a:t>درخواستی</a:t>
            </a:r>
          </a:p>
          <a:p>
            <a:pPr algn="r" rtl="1"/>
            <a:r>
              <a:rPr lang="fa-IR" dirty="0" smtClean="0">
                <a:solidFill>
                  <a:prstClr val="black"/>
                </a:solidFill>
              </a:rPr>
              <a:t>نامه </a:t>
            </a:r>
            <a:r>
              <a:rPr lang="fa-IR" dirty="0">
                <a:solidFill>
                  <a:prstClr val="black"/>
                </a:solidFill>
              </a:rPr>
              <a:t>های </a:t>
            </a:r>
            <a:r>
              <a:rPr lang="fa-IR" dirty="0" smtClean="0">
                <a:solidFill>
                  <a:prstClr val="black"/>
                </a:solidFill>
              </a:rPr>
              <a:t>هماهنگ کننده</a:t>
            </a:r>
            <a:endParaRPr lang="fa-IR" dirty="0"/>
          </a:p>
        </p:txBody>
      </p:sp>
    </p:spTree>
    <p:extLst>
      <p:ext uri="{BB962C8B-B14F-4D97-AF65-F5344CB8AC3E}">
        <p14:creationId xmlns:p14="http://schemas.microsoft.com/office/powerpoint/2010/main" val="90323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721446" y="3244334"/>
          <a:ext cx="3591048" cy="1200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475656" y="1196752"/>
          <a:ext cx="6336704"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5400" dirty="0" smtClean="0">
                <a:cs typeface="B Badr" pitchFamily="2" charset="-78"/>
              </a:rPr>
              <a:t>آغاز</a:t>
            </a:r>
            <a:endParaRPr lang="en-US" sz="5400" dirty="0">
              <a:cs typeface="B Badr" pitchFamily="2" charset="-78"/>
            </a:endParaRPr>
          </a:p>
        </p:txBody>
      </p:sp>
      <p:sp>
        <p:nvSpPr>
          <p:cNvPr id="3" name="Content Placeholder 2"/>
          <p:cNvSpPr>
            <a:spLocks noGrp="1"/>
          </p:cNvSpPr>
          <p:nvPr>
            <p:ph idx="1"/>
          </p:nvPr>
        </p:nvSpPr>
        <p:spPr/>
        <p:txBody>
          <a:bodyPr>
            <a:normAutofit/>
          </a:bodyPr>
          <a:lstStyle/>
          <a:p>
            <a:pPr marL="0" indent="0" algn="just" rtl="1">
              <a:spcBef>
                <a:spcPts val="0"/>
              </a:spcBef>
              <a:buNone/>
            </a:pPr>
            <a:r>
              <a:rPr lang="ar-SA" sz="4000" dirty="0">
                <a:cs typeface="B Badr" pitchFamily="2" charset="-78"/>
              </a:rPr>
              <a:t>نامه‌ي‌ اداري‌ را با يكي‌ از اين‌ جملات‌ شروع‌ مي‌كنيم‌: </a:t>
            </a:r>
            <a:endParaRPr lang="fa-IR" sz="4000" dirty="0" smtClean="0">
              <a:cs typeface="B Badr" pitchFamily="2" charset="-78"/>
            </a:endParaRPr>
          </a:p>
          <a:p>
            <a:pPr marL="0" indent="0" algn="just" rtl="1">
              <a:spcBef>
                <a:spcPts val="0"/>
              </a:spcBef>
              <a:buNone/>
            </a:pPr>
            <a:r>
              <a:rPr lang="ar-SA" sz="4000" dirty="0" smtClean="0">
                <a:solidFill>
                  <a:srgbClr val="FF0000"/>
                </a:solidFill>
                <a:cs typeface="B Badr" pitchFamily="2" charset="-78"/>
              </a:rPr>
              <a:t>به‌ </a:t>
            </a:r>
            <a:r>
              <a:rPr lang="ar-SA" sz="4000" dirty="0">
                <a:solidFill>
                  <a:srgbClr val="FF0000"/>
                </a:solidFill>
                <a:cs typeface="B Badr" pitchFamily="2" charset="-78"/>
              </a:rPr>
              <a:t>نام‌ </a:t>
            </a:r>
            <a:r>
              <a:rPr lang="ar-SA" sz="4000" dirty="0" smtClean="0">
                <a:solidFill>
                  <a:srgbClr val="FF0000"/>
                </a:solidFill>
                <a:cs typeface="B Badr" pitchFamily="2" charset="-78"/>
              </a:rPr>
              <a:t>خدا </a:t>
            </a:r>
            <a:endParaRPr lang="fa-IR" sz="4000" dirty="0" smtClean="0">
              <a:solidFill>
                <a:srgbClr val="FF0000"/>
              </a:solidFill>
              <a:cs typeface="B Badr" pitchFamily="2" charset="-78"/>
            </a:endParaRPr>
          </a:p>
          <a:p>
            <a:pPr marL="0" indent="0" algn="just" rtl="1">
              <a:spcBef>
                <a:spcPts val="0"/>
              </a:spcBef>
              <a:buNone/>
            </a:pPr>
            <a:r>
              <a:rPr lang="ar-SA" sz="4000" dirty="0" smtClean="0">
                <a:solidFill>
                  <a:srgbClr val="FF0000"/>
                </a:solidFill>
                <a:cs typeface="B Badr" pitchFamily="2" charset="-78"/>
              </a:rPr>
              <a:t>باسمه‌ </a:t>
            </a:r>
            <a:r>
              <a:rPr lang="ar-SA" sz="4000" dirty="0">
                <a:solidFill>
                  <a:srgbClr val="FF0000"/>
                </a:solidFill>
                <a:cs typeface="B Badr" pitchFamily="2" charset="-78"/>
              </a:rPr>
              <a:t>تعالي‌ </a:t>
            </a:r>
            <a:endParaRPr lang="fa-IR" sz="4000" dirty="0" smtClean="0">
              <a:solidFill>
                <a:srgbClr val="FF0000"/>
              </a:solidFill>
              <a:cs typeface="B Badr" pitchFamily="2" charset="-78"/>
            </a:endParaRPr>
          </a:p>
          <a:p>
            <a:pPr marL="0" indent="0" algn="just" rtl="1">
              <a:spcBef>
                <a:spcPts val="0"/>
              </a:spcBef>
              <a:buNone/>
            </a:pPr>
            <a:r>
              <a:rPr lang="ar-SA" sz="4000" dirty="0" smtClean="0">
                <a:solidFill>
                  <a:srgbClr val="FF0000"/>
                </a:solidFill>
                <a:cs typeface="B Badr" pitchFamily="2" charset="-78"/>
              </a:rPr>
              <a:t> </a:t>
            </a:r>
            <a:r>
              <a:rPr lang="ar-SA" sz="4000" dirty="0">
                <a:solidFill>
                  <a:srgbClr val="FF0000"/>
                </a:solidFill>
                <a:cs typeface="B Badr" pitchFamily="2" charset="-78"/>
              </a:rPr>
              <a:t>بسمه‌ </a:t>
            </a:r>
            <a:r>
              <a:rPr lang="ar-SA" sz="4000" dirty="0" smtClean="0">
                <a:solidFill>
                  <a:srgbClr val="FF0000"/>
                </a:solidFill>
                <a:cs typeface="B Badr" pitchFamily="2" charset="-78"/>
              </a:rPr>
              <a:t>تعالي </a:t>
            </a:r>
            <a:endParaRPr lang="fa-IR" sz="4000" dirty="0" smtClean="0">
              <a:solidFill>
                <a:srgbClr val="FF0000"/>
              </a:solidFill>
              <a:cs typeface="B Badr" pitchFamily="2" charset="-78"/>
            </a:endParaRPr>
          </a:p>
          <a:p>
            <a:pPr marL="0" indent="0" algn="just" rtl="1">
              <a:spcBef>
                <a:spcPts val="0"/>
              </a:spcBef>
              <a:buNone/>
            </a:pPr>
            <a:endParaRPr lang="en-US" sz="4000" dirty="0">
              <a:cs typeface="B Badr" pitchFamily="2" charset="-78"/>
            </a:endParaRPr>
          </a:p>
          <a:p>
            <a:pPr marL="0" indent="0" algn="just" rtl="1">
              <a:spcBef>
                <a:spcPts val="0"/>
              </a:spcBef>
              <a:buNone/>
            </a:pPr>
            <a:endParaRPr lang="en-US" sz="4000" dirty="0">
              <a:cs typeface="B Badr"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تاریخ</a:t>
            </a:r>
            <a:endParaRPr lang="en-US" dirty="0"/>
          </a:p>
        </p:txBody>
      </p:sp>
      <p:sp>
        <p:nvSpPr>
          <p:cNvPr id="3" name="Content Placeholder 2"/>
          <p:cNvSpPr>
            <a:spLocks noGrp="1"/>
          </p:cNvSpPr>
          <p:nvPr>
            <p:ph idx="1"/>
          </p:nvPr>
        </p:nvSpPr>
        <p:spPr/>
        <p:txBody>
          <a:bodyPr/>
          <a:lstStyle/>
          <a:p>
            <a:pPr algn="r" rtl="1">
              <a:buNone/>
            </a:pPr>
            <a:endParaRPr lang="fa-IR" dirty="0" smtClean="0">
              <a:cs typeface="B Badr" pitchFamily="2" charset="-78"/>
            </a:endParaRPr>
          </a:p>
          <a:p>
            <a:pPr algn="ctr" rtl="1">
              <a:buNone/>
            </a:pPr>
            <a:r>
              <a:rPr lang="fa-IR" dirty="0" smtClean="0">
                <a:cs typeface="B Badr" pitchFamily="2" charset="-78"/>
              </a:rPr>
              <a:t>تفاوت</a:t>
            </a:r>
          </a:p>
          <a:p>
            <a:pPr algn="r" rtl="1">
              <a:buNone/>
            </a:pPr>
            <a:r>
              <a:rPr lang="fa-IR" dirty="0">
                <a:cs typeface="B Badr" pitchFamily="2" charset="-78"/>
              </a:rPr>
              <a:t> </a:t>
            </a:r>
            <a:r>
              <a:rPr lang="fa-IR" dirty="0" smtClean="0">
                <a:cs typeface="B Badr" pitchFamily="2" charset="-78"/>
              </a:rPr>
              <a:t>    </a:t>
            </a:r>
            <a:r>
              <a:rPr lang="fa-IR" sz="4000" dirty="0" smtClean="0">
                <a:solidFill>
                  <a:schemeClr val="accent2"/>
                </a:solidFill>
                <a:cs typeface="B Badr" pitchFamily="2" charset="-78"/>
              </a:rPr>
              <a:t>تاریخ</a:t>
            </a:r>
          </a:p>
          <a:p>
            <a:pPr algn="r" rtl="1">
              <a:buNone/>
            </a:pPr>
            <a:r>
              <a:rPr lang="fa-IR" sz="4000" dirty="0" smtClean="0">
                <a:cs typeface="B Badr" pitchFamily="2" charset="-78"/>
              </a:rPr>
              <a:t>      </a:t>
            </a:r>
            <a:r>
              <a:rPr lang="fa-IR" sz="4000" dirty="0" smtClean="0">
                <a:solidFill>
                  <a:srgbClr val="00B0F0"/>
                </a:solidFill>
                <a:cs typeface="B Badr" pitchFamily="2" charset="-78"/>
              </a:rPr>
              <a:t>مورخ</a:t>
            </a:r>
            <a:endParaRPr lang="en-US" sz="4000" dirty="0">
              <a:solidFill>
                <a:srgbClr val="00B0F0"/>
              </a:solidFill>
              <a:cs typeface="B Badr"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704" y="2348880"/>
            <a:ext cx="583264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r"/>
            <a:r>
              <a:rPr lang="ar-SA" sz="3600" b="1" dirty="0">
                <a:cs typeface="B Badr" pitchFamily="2" charset="-78"/>
              </a:rPr>
              <a:t>ذكر </a:t>
            </a:r>
            <a:r>
              <a:rPr lang="ar-SA" sz="3600" b="1" dirty="0" smtClean="0">
                <a:cs typeface="B Badr" pitchFamily="2" charset="-78"/>
              </a:rPr>
              <a:t>موضوع‌‌</a:t>
            </a:r>
            <a:endParaRPr lang="en-US" sz="3600" b="1" dirty="0">
              <a:cs typeface="B Badr"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9305" y="3244334"/>
            <a:ext cx="2396810" cy="707886"/>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ar-SA" sz="4000" dirty="0">
                <a:cs typeface="B Badr" pitchFamily="2" charset="-78"/>
              </a:rPr>
              <a:t>سِمَت‌ مخاطب‌ </a:t>
            </a:r>
            <a:endParaRPr lang="en-US" sz="4000" dirty="0">
              <a:cs typeface="B Badr"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988840"/>
            <a:ext cx="4223758" cy="1107996"/>
          </a:xfrm>
          <a:prstGeom prst="rect">
            <a:avLst/>
          </a:prstGeom>
        </p:spPr>
        <p:txBody>
          <a:bodyPr wrap="square">
            <a:spAutoFit/>
          </a:bodyPr>
          <a:lstStyle/>
          <a:p>
            <a:pPr algn="ctr"/>
            <a:r>
              <a:rPr lang="ar-SA" sz="6600" dirty="0">
                <a:cs typeface="B Badr" pitchFamily="2" charset="-78"/>
              </a:rPr>
              <a:t>متن‌ نامه‌ </a:t>
            </a:r>
            <a:endParaRPr lang="en-US" sz="6600" dirty="0">
              <a:cs typeface="B Badr"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 badr"/>
        <a:ea typeface=""/>
        <a:cs typeface="Times New Roman"/>
      </a:majorFont>
      <a:minorFont>
        <a:latin typeface="B badr"/>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973</Words>
  <Application>Microsoft Office PowerPoint</Application>
  <PresentationFormat>On-screen Show (4:3)</PresentationFormat>
  <Paragraphs>89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نامه نگاری</vt:lpstr>
      <vt:lpstr>PowerPoint Presentation</vt:lpstr>
      <vt:lpstr>PowerPoint Presentation</vt:lpstr>
      <vt:lpstr>PowerPoint Presentation</vt:lpstr>
      <vt:lpstr>آغاز</vt:lpstr>
      <vt:lpstr>تاریخ</vt:lpstr>
      <vt:lpstr>PowerPoint Presentation</vt:lpstr>
      <vt:lpstr>PowerPoint Presentation</vt:lpstr>
      <vt:lpstr>PowerPoint Presentation</vt:lpstr>
      <vt:lpstr>PowerPoint Presentation</vt:lpstr>
      <vt:lpstr>شرایط نامه</vt:lpstr>
      <vt:lpstr>PowerPoint Presentation</vt:lpstr>
      <vt:lpstr>PowerPoint Presentation</vt:lpstr>
      <vt:lpstr>PowerPoint Presentation</vt:lpstr>
      <vt:lpstr>PowerPoint Presentation</vt:lpstr>
      <vt:lpstr>PowerPoint Presentation</vt:lpstr>
      <vt:lpstr>PowerPoint Presentation</vt:lpstr>
      <vt:lpstr>چند نمونه نامة اداري و ويرايش آن‌ها </vt:lpstr>
      <vt:lpstr>PowerPoint Presentation</vt:lpstr>
      <vt:lpstr>PowerPoint Presentation</vt:lpstr>
      <vt:lpstr>PowerPoint Presentation</vt:lpstr>
      <vt:lpstr>PowerPoint Presentation</vt:lpstr>
      <vt:lpstr>PowerPoint Presentation</vt:lpstr>
      <vt:lpstr>PowerPoint Presentation</vt:lpstr>
      <vt:lpstr>اهمیت مکاتبات اداری</vt:lpstr>
      <vt:lpstr>انواع نوشته های اداری</vt:lpstr>
      <vt:lpstr>PowerPoint Presentation</vt:lpstr>
      <vt:lpstr>مکاتبات اداری از لحاظ ماهیت</vt:lpstr>
    </vt:vector>
  </TitlesOfParts>
  <Company>UMA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نامه نگاری</dc:title>
  <dc:creator>Ranjbar</dc:creator>
  <cp:lastModifiedBy>My Friend</cp:lastModifiedBy>
  <cp:revision>24</cp:revision>
  <dcterms:created xsi:type="dcterms:W3CDTF">2012-12-24T09:46:56Z</dcterms:created>
  <dcterms:modified xsi:type="dcterms:W3CDTF">2012-12-24T18:08:25Z</dcterms:modified>
</cp:coreProperties>
</file>