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56" r:id="rId2"/>
    <p:sldId id="270" r:id="rId3"/>
    <p:sldId id="257" r:id="rId4"/>
    <p:sldId id="258" r:id="rId5"/>
    <p:sldId id="259" r:id="rId6"/>
    <p:sldId id="266" r:id="rId7"/>
    <p:sldId id="260" r:id="rId8"/>
    <p:sldId id="262" r:id="rId9"/>
    <p:sldId id="264" r:id="rId10"/>
    <p:sldId id="261" r:id="rId11"/>
    <p:sldId id="263" r:id="rId12"/>
    <p:sldId id="265" r:id="rId13"/>
    <p:sldId id="268" r:id="rId14"/>
    <p:sldId id="267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6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4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9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18603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31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3935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3824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14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91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11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980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5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3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153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36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6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A84E3-0A84-48CF-9809-44FBD05F42E5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376013A-4FF9-48AE-8638-0A7BD114D4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1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  <p:sldLayoutId id="2147483869" r:id="rId12"/>
    <p:sldLayoutId id="2147483870" r:id="rId13"/>
    <p:sldLayoutId id="2147483871" r:id="rId14"/>
    <p:sldLayoutId id="2147483872" r:id="rId15"/>
    <p:sldLayoutId id="21474838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88785" y="2194561"/>
            <a:ext cx="8102812" cy="2291377"/>
          </a:xfrm>
        </p:spPr>
        <p:txBody>
          <a:bodyPr>
            <a:normAutofit fontScale="90000"/>
          </a:bodyPr>
          <a:lstStyle/>
          <a:p>
            <a:pPr algn="ctr"/>
            <a:r>
              <a:rPr lang="fa-IR" sz="4000" dirty="0" smtClean="0">
                <a:solidFill>
                  <a:srgbClr val="0070C0"/>
                </a:solidFill>
                <a:cs typeface="B Nazanin" panose="00000400000000000000" pitchFamily="2" charset="-78"/>
              </a:rPr>
              <a:t/>
            </a:r>
            <a:br>
              <a:rPr lang="fa-IR" sz="4000" dirty="0" smtClean="0">
                <a:solidFill>
                  <a:srgbClr val="0070C0"/>
                </a:solidFill>
                <a:cs typeface="B Nazanin" panose="00000400000000000000" pitchFamily="2" charset="-78"/>
              </a:rPr>
            </a:br>
            <a:r>
              <a:rPr lang="fa-IR" sz="4000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معاونت محیط زیست انسانی</a:t>
            </a:r>
            <a:br>
              <a:rPr lang="fa-IR" sz="4000" dirty="0" smtClean="0">
                <a:solidFill>
                  <a:srgbClr val="0070C0"/>
                </a:solidFill>
                <a:cs typeface="B Nazanin" panose="00000400000000000000" pitchFamily="2" charset="-78"/>
              </a:rPr>
            </a:br>
            <a:r>
              <a:rPr lang="fa-IR" dirty="0" smtClean="0">
                <a:solidFill>
                  <a:srgbClr val="0070C0"/>
                </a:solidFill>
                <a:cs typeface="B Nazanin" panose="00000400000000000000" pitchFamily="2" charset="-78"/>
              </a:rPr>
              <a:t/>
            </a:r>
            <a:br>
              <a:rPr lang="fa-IR" dirty="0" smtClean="0">
                <a:solidFill>
                  <a:srgbClr val="0070C0"/>
                </a:solidFill>
                <a:cs typeface="B Nazanin" panose="00000400000000000000" pitchFamily="2" charset="-78"/>
              </a:rPr>
            </a:br>
            <a:r>
              <a:rPr lang="fa-IR" sz="60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مرکز ملی هوا و تغییر اقلیم </a:t>
            </a:r>
            <a:r>
              <a:rPr lang="fa-IR" dirty="0" smtClean="0">
                <a:cs typeface="B Nazanin" panose="00000400000000000000" pitchFamily="2" charset="-78"/>
              </a:rPr>
              <a:t/>
            </a:r>
            <a:br>
              <a:rPr lang="fa-IR" dirty="0" smtClean="0">
                <a:cs typeface="B Nazanin" panose="00000400000000000000" pitchFamily="2" charset="-78"/>
              </a:rPr>
            </a:b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0622" y="4765639"/>
            <a:ext cx="7810052" cy="702474"/>
          </a:xfrm>
        </p:spPr>
        <p:txBody>
          <a:bodyPr>
            <a:normAutofit/>
          </a:bodyPr>
          <a:lstStyle/>
          <a:p>
            <a:pPr algn="ctr" rtl="1"/>
            <a:r>
              <a:rPr lang="fa-IR" sz="2000" b="1" dirty="0" smtClean="0">
                <a:solidFill>
                  <a:srgbClr val="0070C0"/>
                </a:solidFill>
                <a:cs typeface="B Nazanin" pitchFamily="2" charset="-78"/>
              </a:rPr>
              <a:t>خرداد 1399</a:t>
            </a:r>
            <a:endParaRPr lang="en-US" sz="20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006" y="0"/>
            <a:ext cx="1418495" cy="1418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729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689" y="219456"/>
            <a:ext cx="5637008" cy="710914"/>
          </a:xfrm>
        </p:spPr>
        <p:txBody>
          <a:bodyPr>
            <a:normAutofit/>
          </a:bodyPr>
          <a:lstStyle/>
          <a:p>
            <a:pPr algn="ctr"/>
            <a:r>
              <a:rPr lang="fa-IR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ها و </a:t>
            </a:r>
            <a:r>
              <a:rPr lang="fa-IR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اولویت های مرکز </a:t>
            </a:r>
            <a:endParaRPr lang="en-US" sz="28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192" y="930370"/>
            <a:ext cx="10222992" cy="5708174"/>
          </a:xfrm>
        </p:spPr>
        <p:txBody>
          <a:bodyPr>
            <a:normAutofit/>
          </a:bodyPr>
          <a:lstStyle/>
          <a:p>
            <a:pPr lvl="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Courier New" panose="02070309020205020404" pitchFamily="49" charset="0"/>
              <a:buChar char="o"/>
            </a:pPr>
            <a:r>
              <a:rPr lang="fa-IR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ها و اولویت های این مرکز با </a:t>
            </a:r>
            <a:r>
              <a:rPr lang="fa-IR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رویکرد تقویت و ساماندهی نظام پایش زیست محیطی با استفاده از توان و ظرفیت </a:t>
            </a:r>
            <a:r>
              <a:rPr lang="fa-IR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دانشگاه ها</a:t>
            </a:r>
            <a:r>
              <a:rPr lang="fa-IR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، </a:t>
            </a:r>
            <a:r>
              <a:rPr lang="fa-IR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پارک های </a:t>
            </a:r>
            <a:r>
              <a:rPr lang="fa-IR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علم و فناوری وپژوهشکده </a:t>
            </a:r>
            <a:r>
              <a:rPr lang="fa-IR" sz="2000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 به شرح زیر مدنظر می باشد:  </a:t>
            </a:r>
            <a:endParaRPr lang="fa-IR" sz="2000" dirty="0" smtClean="0">
              <a:solidFill>
                <a:schemeClr val="tx1"/>
              </a:solidFill>
              <a:latin typeface="IranNastaliq"/>
              <a:ea typeface="Calibri"/>
              <a:cs typeface="B Nazanin" pitchFamily="2" charset="-78"/>
            </a:endParaRPr>
          </a:p>
          <a:p>
            <a:pPr lvl="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Courier New" panose="02070309020205020404" pitchFamily="49" charset="0"/>
              <a:buChar char="o"/>
            </a:pPr>
            <a:r>
              <a:rPr lang="fa-IR" sz="2000" dirty="0" smtClean="0">
                <a:solidFill>
                  <a:schemeClr val="tx1"/>
                </a:solidFill>
                <a:latin typeface="IranNastaliq"/>
                <a:ea typeface="Calibri"/>
                <a:cs typeface="B Nazanin" pitchFamily="2" charset="-78"/>
              </a:rPr>
              <a:t>تهیه فهرست </a:t>
            </a:r>
            <a:r>
              <a:rPr lang="ar-SA" sz="2000" dirty="0" smtClean="0">
                <a:solidFill>
                  <a:schemeClr val="tx1"/>
                </a:solidFill>
                <a:latin typeface="IranNastaliq"/>
                <a:ea typeface="Calibri"/>
                <a:cs typeface="B Nazanin" pitchFamily="2" charset="-78"/>
              </a:rPr>
              <a:t>انتشار آلاینده </a:t>
            </a:r>
            <a:r>
              <a:rPr lang="ar-SA" sz="2000" dirty="0">
                <a:solidFill>
                  <a:schemeClr val="tx1"/>
                </a:solidFill>
                <a:latin typeface="IranNastaliq"/>
                <a:ea typeface="Calibri"/>
                <a:cs typeface="B Nazanin" pitchFamily="2" charset="-78"/>
              </a:rPr>
              <a:t>های هوا و تعیین سهم منابع مختلف در تولید </a:t>
            </a:r>
            <a:r>
              <a:rPr lang="ar-SA" sz="2000" dirty="0" smtClean="0">
                <a:solidFill>
                  <a:schemeClr val="tx1"/>
                </a:solidFill>
                <a:latin typeface="IranNastaliq"/>
                <a:ea typeface="Calibri"/>
                <a:cs typeface="B Nazanin" pitchFamily="2" charset="-78"/>
              </a:rPr>
              <a:t>آلودگی</a:t>
            </a:r>
            <a:r>
              <a:rPr lang="fa-IR" sz="2000" dirty="0" smtClean="0">
                <a:solidFill>
                  <a:schemeClr val="tx1"/>
                </a:solidFill>
                <a:latin typeface="IranNastaliq"/>
                <a:ea typeface="Calibri"/>
                <a:cs typeface="B Nazanin" pitchFamily="2" charset="-78"/>
              </a:rPr>
              <a:t> در شهرهای آلوده کشور</a:t>
            </a:r>
            <a:endParaRPr lang="en-US" sz="2000" dirty="0">
              <a:solidFill>
                <a:schemeClr val="tx1"/>
              </a:solidFill>
              <a:latin typeface="Calibri"/>
              <a:ea typeface="Calibri"/>
              <a:cs typeface="B Nazanin" pitchFamily="2" charset="-78"/>
            </a:endParaRPr>
          </a:p>
          <a:p>
            <a:pPr lvl="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Courier New" panose="02070309020205020404" pitchFamily="49" charset="0"/>
              <a:buChar char="o"/>
            </a:pPr>
            <a:r>
              <a:rPr lang="ar-SA" sz="2000" dirty="0" smtClean="0">
                <a:solidFill>
                  <a:schemeClr val="tx1"/>
                </a:solidFill>
                <a:latin typeface="IranNastaliq"/>
                <a:ea typeface="Calibri"/>
                <a:cs typeface="B Nazanin" pitchFamily="2" charset="-78"/>
              </a:rPr>
              <a:t>انجام مطالعات مدل</a:t>
            </a:r>
            <a:r>
              <a:rPr lang="fa-IR" sz="2000" dirty="0" smtClean="0">
                <a:solidFill>
                  <a:schemeClr val="tx1"/>
                </a:solidFill>
                <a:latin typeface="IranNastaliq"/>
                <a:ea typeface="Calibri"/>
                <a:cs typeface="B Nazanin" pitchFamily="2" charset="-78"/>
              </a:rPr>
              <a:t> </a:t>
            </a:r>
            <a:r>
              <a:rPr lang="ar-SA" sz="2000" dirty="0" smtClean="0">
                <a:solidFill>
                  <a:schemeClr val="tx1"/>
                </a:solidFill>
                <a:latin typeface="IranNastaliq"/>
                <a:ea typeface="Calibri"/>
                <a:cs typeface="B Nazanin" pitchFamily="2" charset="-78"/>
              </a:rPr>
              <a:t>سازي </a:t>
            </a:r>
            <a:r>
              <a:rPr lang="ar-SA" sz="2000" dirty="0">
                <a:solidFill>
                  <a:schemeClr val="tx1"/>
                </a:solidFill>
                <a:latin typeface="IranNastaliq"/>
                <a:ea typeface="Calibri"/>
                <a:cs typeface="B Nazanin" pitchFamily="2" charset="-78"/>
              </a:rPr>
              <a:t>انتشار آلودگي </a:t>
            </a:r>
            <a:r>
              <a:rPr lang="ar-SA" sz="2000" dirty="0" smtClean="0">
                <a:solidFill>
                  <a:schemeClr val="tx1"/>
                </a:solidFill>
                <a:latin typeface="IranNastaliq"/>
                <a:ea typeface="Calibri"/>
                <a:cs typeface="B Nazanin" pitchFamily="2" charset="-78"/>
              </a:rPr>
              <a:t>هوا </a:t>
            </a:r>
            <a:r>
              <a:rPr lang="ar-SA" sz="2000" dirty="0">
                <a:solidFill>
                  <a:schemeClr val="tx1"/>
                </a:solidFill>
                <a:latin typeface="IranNastaliq"/>
                <a:ea typeface="Calibri"/>
                <a:cs typeface="B Nazanin" pitchFamily="2" charset="-78"/>
              </a:rPr>
              <a:t>در شهرهاي بزرگ كشور</a:t>
            </a:r>
            <a:endParaRPr lang="en-US" sz="2000" dirty="0">
              <a:solidFill>
                <a:schemeClr val="tx1"/>
              </a:solidFill>
              <a:latin typeface="Calibri"/>
              <a:ea typeface="Calibri"/>
              <a:cs typeface="B Nazanin" pitchFamily="2" charset="-78"/>
            </a:endParaRPr>
          </a:p>
          <a:p>
            <a:pPr lvl="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Courier New" panose="02070309020205020404" pitchFamily="49" charset="0"/>
              <a:buChar char="o"/>
            </a:pPr>
            <a:r>
              <a:rPr lang="ar-SA" sz="2000" spc="-30" dirty="0" smtClean="0">
                <a:solidFill>
                  <a:schemeClr val="tx1"/>
                </a:solidFill>
                <a:latin typeface="IranNastaliq"/>
                <a:ea typeface="Calibri"/>
                <a:cs typeface="B Nazanin" pitchFamily="2" charset="-78"/>
              </a:rPr>
              <a:t>ارتقاء </a:t>
            </a:r>
            <a:r>
              <a:rPr lang="ar-SA" sz="2000" spc="-30" dirty="0">
                <a:solidFill>
                  <a:schemeClr val="tx1"/>
                </a:solidFill>
                <a:latin typeface="IranNastaliq"/>
                <a:ea typeface="Calibri"/>
                <a:cs typeface="B Nazanin" pitchFamily="2" charset="-78"/>
              </a:rPr>
              <a:t>کیفیت سوخت و تولید خودرو منطبق بر استانداردهای </a:t>
            </a:r>
            <a:r>
              <a:rPr lang="fa-IR" sz="2000" spc="-30" dirty="0" smtClean="0">
                <a:solidFill>
                  <a:schemeClr val="tx1"/>
                </a:solidFill>
                <a:latin typeface="IranNastaliq"/>
                <a:ea typeface="Calibri"/>
                <a:cs typeface="B Nazanin" pitchFamily="2" charset="-78"/>
              </a:rPr>
              <a:t>روز</a:t>
            </a:r>
            <a:endParaRPr lang="en-US" sz="2000" dirty="0">
              <a:solidFill>
                <a:schemeClr val="tx1"/>
              </a:solidFill>
              <a:latin typeface="Calibri"/>
              <a:ea typeface="Calibri"/>
              <a:cs typeface="B Nazanin" pitchFamily="2" charset="-78"/>
            </a:endParaRPr>
          </a:p>
          <a:p>
            <a:pPr lvl="0" algn="r" defTabSz="914400" rtl="1">
              <a:lnSpc>
                <a:spcPct val="115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Courier New" panose="02070309020205020404" pitchFamily="49" charset="0"/>
              <a:buChar char="o"/>
            </a:pPr>
            <a:r>
              <a:rPr lang="fa-IR" sz="2000" dirty="0" smtClean="0">
                <a:solidFill>
                  <a:schemeClr val="tx1"/>
                </a:solidFill>
                <a:latin typeface="Calibri"/>
                <a:ea typeface="Calibri"/>
                <a:cs typeface="B Nazanin"/>
              </a:rPr>
              <a:t>تهیه طرح </a:t>
            </a:r>
            <a:r>
              <a:rPr lang="fa-IR" sz="2000" dirty="0">
                <a:solidFill>
                  <a:schemeClr val="tx1"/>
                </a:solidFill>
                <a:latin typeface="Calibri"/>
                <a:ea typeface="Calibri"/>
                <a:cs typeface="B Nazanin"/>
              </a:rPr>
              <a:t>برآورد سود-هزینه قانون هوای پاک</a:t>
            </a:r>
            <a:endParaRPr lang="en-US" sz="20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lvl="0" algn="r" defTabSz="914400" rtl="1">
              <a:lnSpc>
                <a:spcPct val="115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Courier New" panose="02070309020205020404" pitchFamily="49" charset="0"/>
              <a:buChar char="o"/>
            </a:pPr>
            <a:r>
              <a:rPr lang="fa-IR" sz="2000" dirty="0">
                <a:solidFill>
                  <a:schemeClr val="tx1"/>
                </a:solidFill>
                <a:latin typeface="Calibri"/>
                <a:ea typeface="Calibri"/>
                <a:cs typeface="B Nazanin"/>
              </a:rPr>
              <a:t>تهیه اطلس صنایع آلاینده کشور</a:t>
            </a:r>
            <a:endParaRPr lang="en-US" sz="20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lvl="0" algn="r" defTabSz="914400" rtl="1">
              <a:lnSpc>
                <a:spcPct val="115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Courier New" panose="02070309020205020404" pitchFamily="49" charset="0"/>
              <a:buChar char="o"/>
            </a:pPr>
            <a:r>
              <a:rPr lang="fa-IR" sz="2000" dirty="0" smtClean="0">
                <a:solidFill>
                  <a:schemeClr val="tx1"/>
                </a:solidFill>
                <a:latin typeface="Calibri"/>
                <a:ea typeface="Calibri"/>
                <a:cs typeface="B Nazanin"/>
              </a:rPr>
              <a:t>تهیه طرح </a:t>
            </a:r>
            <a:r>
              <a:rPr lang="fa-IR" sz="2000" dirty="0">
                <a:solidFill>
                  <a:schemeClr val="tx1"/>
                </a:solidFill>
                <a:latin typeface="Calibri"/>
                <a:ea typeface="Calibri"/>
                <a:cs typeface="B Nazanin"/>
              </a:rPr>
              <a:t>برآورد میزان دستیابی به شاخص های توسعه پایدار</a:t>
            </a:r>
            <a:endParaRPr lang="en-US" sz="2000" dirty="0">
              <a:solidFill>
                <a:schemeClr val="tx1"/>
              </a:solidFill>
              <a:latin typeface="Calibri"/>
              <a:ea typeface="Calibri"/>
              <a:cs typeface="Arial"/>
            </a:endParaRPr>
          </a:p>
          <a:p>
            <a:pPr lvl="0" algn="just" defTabSz="914400" rtl="1">
              <a:lnSpc>
                <a:spcPct val="115000"/>
              </a:lnSpc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fa-IR" sz="2000" dirty="0" smtClean="0">
                <a:solidFill>
                  <a:schemeClr val="tx1"/>
                </a:solidFill>
                <a:latin typeface="Calibri"/>
                <a:ea typeface="Calibri"/>
                <a:cs typeface="B Nazanin" panose="00000400000000000000" pitchFamily="2" charset="-78"/>
              </a:rPr>
              <a:t>اتجام ممیزی </a:t>
            </a:r>
            <a:r>
              <a:rPr lang="fa-IR" sz="2000" dirty="0">
                <a:solidFill>
                  <a:schemeClr val="tx1"/>
                </a:solidFill>
                <a:latin typeface="Calibri"/>
                <a:ea typeface="Calibri"/>
                <a:cs typeface="B Nazanin" panose="00000400000000000000" pitchFamily="2" charset="-78"/>
              </a:rPr>
              <a:t>انرژی و مدلسازی ساختمان‌های سازمان محیط‌زیست به منظور ارائه برنامه کاهش مصرف انرژی</a:t>
            </a:r>
            <a:endParaRPr lang="en-US" sz="2000" dirty="0">
              <a:solidFill>
                <a:schemeClr val="tx1"/>
              </a:solidFill>
              <a:latin typeface="Calibri"/>
              <a:ea typeface="Calibri"/>
              <a:cs typeface="B Nazanin" panose="00000400000000000000" pitchFamily="2" charset="-78"/>
            </a:endParaRPr>
          </a:p>
          <a:p>
            <a:pPr lvl="0" algn="just" defTabSz="914400" rtl="1">
              <a:lnSpc>
                <a:spcPct val="115000"/>
              </a:lnSpc>
              <a:spcBef>
                <a:spcPts val="0"/>
              </a:spcBef>
              <a:buClrTx/>
              <a:buFont typeface="Courier New" panose="02070309020205020404" pitchFamily="49" charset="0"/>
              <a:buChar char="o"/>
            </a:pPr>
            <a:r>
              <a:rPr lang="fa-IR" sz="2000" dirty="0" smtClean="0">
                <a:solidFill>
                  <a:schemeClr val="tx1"/>
                </a:solidFill>
                <a:latin typeface="Calibri"/>
                <a:ea typeface="Calibri"/>
                <a:cs typeface="B Nazanin" panose="00000400000000000000" pitchFamily="2" charset="-78"/>
              </a:rPr>
              <a:t>راه اندازی </a:t>
            </a:r>
            <a:r>
              <a:rPr lang="fa-IR" sz="2000" dirty="0">
                <a:solidFill>
                  <a:schemeClr val="tx1"/>
                </a:solidFill>
                <a:latin typeface="Calibri"/>
                <a:ea typeface="Calibri"/>
                <a:cs typeface="B Nazanin" panose="00000400000000000000" pitchFamily="2" charset="-78"/>
              </a:rPr>
              <a:t>سیستم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MRV</a:t>
            </a:r>
            <a:r>
              <a:rPr lang="en-US" sz="2000" dirty="0" smtClean="0">
                <a:solidFill>
                  <a:schemeClr val="tx1"/>
                </a:solidFill>
                <a:latin typeface="B Nazanin"/>
                <a:ea typeface="Calibri"/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latin typeface="B Nazanin"/>
                <a:ea typeface="Calibri"/>
                <a:cs typeface="B Nazanin" panose="00000400000000000000" pitchFamily="2" charset="-78"/>
              </a:rPr>
              <a:t> انتشار </a:t>
            </a:r>
            <a:r>
              <a:rPr lang="fa-IR" sz="2000" dirty="0">
                <a:solidFill>
                  <a:schemeClr val="tx1"/>
                </a:solidFill>
                <a:latin typeface="B Nazanin"/>
                <a:ea typeface="Calibri"/>
                <a:cs typeface="B Nazanin" panose="00000400000000000000" pitchFamily="2" charset="-78"/>
              </a:rPr>
              <a:t>آلاینده ها و گازهای گلخانه ای </a:t>
            </a:r>
            <a:r>
              <a:rPr lang="fa-IR" sz="2000" dirty="0" smtClean="0">
                <a:solidFill>
                  <a:schemeClr val="tx1"/>
                </a:solidFill>
                <a:latin typeface="B Nazanin"/>
                <a:ea typeface="Calibri"/>
                <a:cs typeface="B Nazanin" panose="00000400000000000000" pitchFamily="2" charset="-78"/>
              </a:rPr>
              <a:t>در بخش انرژی</a:t>
            </a:r>
            <a:endParaRPr lang="en-US" sz="2000" dirty="0">
              <a:solidFill>
                <a:schemeClr val="tx1"/>
              </a:solidFill>
              <a:latin typeface="Calibri"/>
              <a:ea typeface="Calibri"/>
              <a:cs typeface="B Nazanin" panose="00000400000000000000" pitchFamily="2" charset="-78"/>
            </a:endParaRPr>
          </a:p>
          <a:p>
            <a:pPr marL="274320" lvl="0" indent="-274320" algn="just" defTabSz="914400" rtl="1">
              <a:lnSpc>
                <a:spcPct val="115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endParaRPr lang="fa-IR" sz="2000" dirty="0">
              <a:solidFill>
                <a:prstClr val="black"/>
              </a:solidFill>
              <a:latin typeface="Calibri"/>
              <a:ea typeface="Calibri"/>
              <a:cs typeface="B Nazanin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endParaRPr lang="fa-IR" sz="2000" dirty="0">
              <a:solidFill>
                <a:prstClr val="black"/>
              </a:solidFill>
              <a:latin typeface="IranNastaliq"/>
              <a:ea typeface="Calibri"/>
              <a:cs typeface="B Nazanin" pitchFamily="2" charset="-78"/>
            </a:endParaRPr>
          </a:p>
          <a:p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5" y="-22224"/>
            <a:ext cx="742278" cy="74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7874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5628" y="219456"/>
            <a:ext cx="5712311" cy="710914"/>
          </a:xfrm>
        </p:spPr>
        <p:txBody>
          <a:bodyPr>
            <a:normAutofit/>
          </a:bodyPr>
          <a:lstStyle/>
          <a:p>
            <a:pPr algn="ctr"/>
            <a:r>
              <a:rPr lang="fa-IR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برنامه </a:t>
            </a:r>
            <a:r>
              <a:rPr lang="fa-IR" sz="28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ها و </a:t>
            </a:r>
            <a:r>
              <a:rPr lang="fa-IR" sz="2800" b="1" dirty="0" smtClean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B Nazanin" panose="00000400000000000000" pitchFamily="2" charset="-78"/>
              </a:rPr>
              <a:t>اولویت های مرکز </a:t>
            </a:r>
            <a:endParaRPr lang="en-US" sz="28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673" y="930370"/>
            <a:ext cx="10812511" cy="5708174"/>
          </a:xfrm>
        </p:spPr>
        <p:txBody>
          <a:bodyPr>
            <a:normAutofit/>
          </a:bodyPr>
          <a:lstStyle/>
          <a:p>
            <a:pPr algn="just" defTabSz="914400" rtl="1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fa-IR" sz="2000" dirty="0" smtClean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همکاری و مشارکت بخش های مطالعاتی  در  </a:t>
            </a:r>
            <a:r>
              <a:rPr lang="fa-IR" sz="2000" dirty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اجرای پروژه های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NAMA</a:t>
            </a:r>
            <a:r>
              <a:rPr lang="fa-IR" sz="2000" dirty="0" smtClean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  </a:t>
            </a:r>
            <a:r>
              <a:rPr lang="fa-IR" sz="2000" dirty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و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GCF</a:t>
            </a:r>
            <a:r>
              <a:rPr lang="en-US" sz="2000" dirty="0">
                <a:solidFill>
                  <a:prstClr val="black"/>
                </a:solidFill>
                <a:latin typeface="B Nazanin"/>
                <a:ea typeface="Calibri"/>
                <a:cs typeface="B Nazanin" panose="00000400000000000000" pitchFamily="2" charset="-78"/>
              </a:rPr>
              <a:t> </a:t>
            </a:r>
            <a:r>
              <a:rPr lang="fa-IR" sz="2000" dirty="0">
                <a:solidFill>
                  <a:prstClr val="black"/>
                </a:solidFill>
                <a:latin typeface="B Nazanin"/>
                <a:ea typeface="Calibri"/>
                <a:cs typeface="B Nazanin" panose="00000400000000000000" pitchFamily="2" charset="-78"/>
              </a:rPr>
              <a:t>در کشور 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B Nazanin" panose="00000400000000000000" pitchFamily="2" charset="-78"/>
            </a:endParaRPr>
          </a:p>
          <a:p>
            <a:pPr algn="r" defTabSz="914400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Font typeface="Wingdings" panose="05000000000000000000" pitchFamily="2" charset="2"/>
              <a:buChar char="§"/>
            </a:pPr>
            <a:r>
              <a:rPr lang="fa-IR" sz="2000" dirty="0" smtClean="0">
                <a:solidFill>
                  <a:prstClr val="black"/>
                </a:solidFill>
                <a:latin typeface="Calibri"/>
                <a:ea typeface="Times New Roman"/>
                <a:cs typeface="B Nazanin" panose="00000400000000000000" pitchFamily="2" charset="-78"/>
              </a:rPr>
              <a:t>همکاری در استقرار </a:t>
            </a:r>
            <a:r>
              <a:rPr lang="fa-IR" sz="2000" dirty="0">
                <a:solidFill>
                  <a:prstClr val="black"/>
                </a:solidFill>
                <a:latin typeface="Calibri"/>
                <a:ea typeface="Times New Roman"/>
                <a:cs typeface="B Nazanin" panose="00000400000000000000" pitchFamily="2" charset="-78"/>
              </a:rPr>
              <a:t>نظام مدیریتی سازگار با تغییر اقلیم </a:t>
            </a:r>
            <a:endParaRPr lang="en-US" sz="2000" dirty="0">
              <a:solidFill>
                <a:prstClr val="black"/>
              </a:solidFill>
              <a:latin typeface="Calibri"/>
              <a:ea typeface="Times New Roman"/>
              <a:cs typeface="B Nazanin" panose="00000400000000000000" pitchFamily="2" charset="-78"/>
            </a:endParaRPr>
          </a:p>
          <a:p>
            <a:pPr lvl="0" algn="just" defTabSz="914400" rtl="1">
              <a:lnSpc>
                <a:spcPct val="115000"/>
              </a:lnSpc>
              <a:spcBef>
                <a:spcPts val="0"/>
              </a:spcBef>
              <a:buClrTx/>
              <a:buFont typeface="Wingdings" panose="05000000000000000000" pitchFamily="2" charset="2"/>
              <a:buChar char="§"/>
            </a:pPr>
            <a:r>
              <a:rPr lang="fa-IR" sz="2000" dirty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ظرفیت سازی کارشناسان استانی برای تهیه موجودی انتشار گاز های گلخانه </a:t>
            </a:r>
            <a:r>
              <a:rPr lang="fa-IR" sz="2000" dirty="0" smtClean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ای با همکاری دانشگاه های و مراکز تحقیقاتی </a:t>
            </a:r>
          </a:p>
          <a:p>
            <a:pPr marL="274320" lvl="0" indent="-274320" algn="just" defTabSz="914400" rtl="1">
              <a:lnSpc>
                <a:spcPct val="115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2000" dirty="0" smtClean="0">
                <a:solidFill>
                  <a:prstClr val="black"/>
                </a:solidFill>
                <a:latin typeface="Calibri"/>
                <a:ea typeface="Calibri"/>
                <a:cs typeface="B Nazanin"/>
              </a:rPr>
              <a:t>همکاری با مراکز علمی و تحقیقاتی در پایش وضعیت انتشار آلودگی هوا، صدا و امواج در سطح کشور </a:t>
            </a:r>
          </a:p>
          <a:p>
            <a:pPr marL="274320" lvl="0" indent="-274320" algn="just" defTabSz="914400" rtl="1">
              <a:lnSpc>
                <a:spcPct val="115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2000" dirty="0" smtClean="0">
                <a:solidFill>
                  <a:prstClr val="black"/>
                </a:solidFill>
                <a:latin typeface="Calibri"/>
                <a:ea typeface="Calibri"/>
                <a:cs typeface="B Nazanin"/>
              </a:rPr>
              <a:t>بهره مندی از توان علمی پارکهای علم و فناوری در تهیه تجهیزات ایستگاه های پایش صدا و امواج</a:t>
            </a:r>
          </a:p>
          <a:p>
            <a:pPr lvl="0" algn="r" defTabSz="914400" rtl="1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a-IR" sz="2000" dirty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مستند سازی وضعیت گذشته و حال که می توان از آن در کنترل پیامدهای حاصله، بازنگری فرایند مدیریت، تغییر بازخوردها و انجام اقدامات مدیریتی مناسب (تصمیم گیری) و اقدامات اجرایی تقلیل دهنده آثار زیانبار </a:t>
            </a:r>
          </a:p>
          <a:p>
            <a:pPr lvl="0" algn="just" defTabSz="914400" rtl="1">
              <a:lnSpc>
                <a:spcPct val="115000"/>
              </a:lnSpc>
              <a:spcBef>
                <a:spcPct val="20000"/>
              </a:spcBef>
              <a:buClrTx/>
              <a:buFont typeface="Symbol"/>
              <a:buChar char=""/>
            </a:pPr>
            <a:r>
              <a:rPr lang="fa-IR" sz="2000" dirty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کمک به اجرای مقررات و قوانین زیست محیطی در ارتباط با مصرف منابع 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B Nazanin" panose="00000400000000000000" pitchFamily="2" charset="-78"/>
            </a:endParaRPr>
          </a:p>
          <a:p>
            <a:pPr lvl="0" algn="just" defTabSz="914400" rtl="1">
              <a:lnSpc>
                <a:spcPct val="115000"/>
              </a:lnSpc>
              <a:spcBef>
                <a:spcPct val="20000"/>
              </a:spcBef>
              <a:buClrTx/>
              <a:buFont typeface="Symbol"/>
              <a:buChar char=""/>
            </a:pPr>
            <a:r>
              <a:rPr lang="fa-IR" sz="2000" dirty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بررسی جنبه های مختلف زیست محیطی واحد و تهیه بانک اطلاعات مناسب و خروجی اطلاعات مدیریتی برای تصمیم گیری ها ،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B Nazanin" panose="00000400000000000000" pitchFamily="2" charset="-78"/>
            </a:endParaRPr>
          </a:p>
          <a:p>
            <a:pPr lvl="0" algn="just" defTabSz="914400" rtl="1">
              <a:lnSpc>
                <a:spcPct val="115000"/>
              </a:lnSpc>
              <a:spcBef>
                <a:spcPct val="20000"/>
              </a:spcBef>
              <a:buClrTx/>
              <a:buFont typeface="Symbol"/>
              <a:buChar char=""/>
            </a:pPr>
            <a:r>
              <a:rPr lang="fa-IR" sz="2000" dirty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پیشگیری از آلودگی و تخریب محیط زیست و مطابقت وضعیت محیط زیست با حدود مجاز 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B Nazanin" panose="00000400000000000000" pitchFamily="2" charset="-78"/>
            </a:endParaRPr>
          </a:p>
          <a:p>
            <a:pPr lvl="0" algn="just" defTabSz="914400" rtl="1">
              <a:lnSpc>
                <a:spcPct val="115000"/>
              </a:lnSpc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a-IR" sz="2000" dirty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حل مشکلات آلایندگی </a:t>
            </a:r>
            <a:r>
              <a:rPr lang="fa-IR" sz="2000" dirty="0" smtClean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هوای واحدهای </a:t>
            </a:r>
            <a:r>
              <a:rPr lang="fa-IR" sz="2000" dirty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صنعتی با بهره گیری از ظرفیت های دانشگاهی و </a:t>
            </a:r>
            <a:r>
              <a:rPr lang="fa-IR" sz="2000" dirty="0" smtClean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شرکت های </a:t>
            </a:r>
            <a:r>
              <a:rPr lang="fa-IR" sz="2000" dirty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دانش بنیان </a:t>
            </a:r>
            <a:endParaRPr lang="fa-IR" sz="2000" dirty="0" smtClean="0">
              <a:solidFill>
                <a:prstClr val="black"/>
              </a:solidFill>
              <a:latin typeface="Calibri"/>
              <a:ea typeface="Calibri"/>
              <a:cs typeface="B Nazanin" panose="00000400000000000000" pitchFamily="2" charset="-78"/>
            </a:endParaRPr>
          </a:p>
          <a:p>
            <a:pPr algn="just" defTabSz="914400" rtl="1">
              <a:lnSpc>
                <a:spcPct val="115000"/>
              </a:lnSpc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حذف فلرینگ از صنایع نفتی(مرحله استخراج و فرآوری)</a:t>
            </a:r>
          </a:p>
          <a:p>
            <a:pPr marL="0" lvl="0" indent="0" algn="just" defTabSz="914400" rtl="1">
              <a:lnSpc>
                <a:spcPct val="115000"/>
              </a:lnSpc>
              <a:spcBef>
                <a:spcPct val="20000"/>
              </a:spcBef>
              <a:buClrTx/>
              <a:buNone/>
            </a:pPr>
            <a:r>
              <a:rPr lang="fa-IR" sz="2000" dirty="0" smtClean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    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B Nazanin" panose="00000400000000000000" pitchFamily="2" charset="-78"/>
            </a:endParaRPr>
          </a:p>
          <a:p>
            <a:pPr marL="274320" lvl="0" indent="-274320" algn="just" defTabSz="914400" rtl="1">
              <a:lnSpc>
                <a:spcPct val="115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endParaRPr lang="fa-IR" sz="2000" dirty="0">
              <a:solidFill>
                <a:prstClr val="black"/>
              </a:solidFill>
              <a:latin typeface="Calibri"/>
              <a:ea typeface="Calibri"/>
              <a:cs typeface="B Nazanin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endParaRPr lang="fa-IR" sz="2000" dirty="0">
              <a:solidFill>
                <a:prstClr val="black"/>
              </a:solidFill>
              <a:latin typeface="IranNastaliq"/>
              <a:ea typeface="Calibri"/>
              <a:cs typeface="B Nazanin" pitchFamily="2" charset="-78"/>
            </a:endParaRPr>
          </a:p>
          <a:p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5" y="-22224"/>
            <a:ext cx="742278" cy="74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449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862" y="505776"/>
            <a:ext cx="8520056" cy="849688"/>
          </a:xfrm>
        </p:spPr>
        <p:txBody>
          <a:bodyPr>
            <a:normAutofit/>
          </a:bodyPr>
          <a:lstStyle/>
          <a:p>
            <a:pPr algn="ctr" rtl="1"/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فهرست پروژه های پیشنهادی جهت همکاری با وزارت علوم</a:t>
            </a:r>
            <a:endParaRPr lang="en-US" sz="2800" b="1" dirty="0">
              <a:solidFill>
                <a:srgbClr val="0070C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7742" y="1344706"/>
            <a:ext cx="9144000" cy="5013063"/>
          </a:xfrm>
        </p:spPr>
        <p:txBody>
          <a:bodyPr>
            <a:noAutofit/>
          </a:bodyPr>
          <a:lstStyle/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تعیین حدود مجاز بو</a:t>
            </a:r>
          </a:p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کاهش و کنترل بوی پیرامون فرودگاه امام خمینی(مسیر تهران-قم)</a:t>
            </a:r>
          </a:p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سولفورزدایی از مازوت جهت مصرف در نیروگاه ها و صنایع</a:t>
            </a:r>
          </a:p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توسعه مرکز تست آلایندگی خودروهای دیزلی( نصب ذره شماره)</a:t>
            </a:r>
          </a:p>
          <a:p>
            <a:pPr algn="r" rtl="1"/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طرح مدیریت و پایش آلاینده های زیست محیطی (مپسا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)</a:t>
            </a:r>
          </a:p>
          <a:p>
            <a:pPr algn="r" rtl="1"/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طرح حمایت از نیروگاه های حرارتی جهت کاهش انتشار گازهای گلخانه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ای</a:t>
            </a:r>
          </a:p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منشاء یابی ذرات در سایر کلانشهرها</a:t>
            </a:r>
          </a:p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راه اندازی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MRV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  کاهش انتشار در بخش انرژی</a:t>
            </a:r>
          </a:p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تعیین </a:t>
            </a:r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حدود مجاز آلایندگی و تراز صدای خودروها و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موتورسیکلت</a:t>
            </a: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ها </a:t>
            </a:r>
          </a:p>
          <a:p>
            <a:pPr algn="r" rtl="1"/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برآورد ردپای کربن محصولات تولیدی در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کشور</a:t>
            </a:r>
          </a:p>
          <a:p>
            <a:pPr algn="r" rtl="1"/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برآورد خسارت آلاینده‌های هوا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در </a:t>
            </a:r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پالایشگاه‌ها و پتروشیمی‌ها و ارائه سناریوهای مدیریتی مبتنی بر ابزارهای اقتصادی جهت کنترل آلاینده‌ها و کاهش آن</a:t>
            </a:r>
            <a:endParaRPr lang="fa-IR" sz="2000" dirty="0" smtClean="0">
              <a:solidFill>
                <a:schemeClr val="tx1"/>
              </a:solidFill>
              <a:cs typeface="B Nazanin" pitchFamily="2" charset="-78"/>
            </a:endParaRPr>
          </a:p>
          <a:p>
            <a:pPr algn="r" rtl="1"/>
            <a:endParaRPr lang="fa-IR" sz="2000" dirty="0">
              <a:cs typeface="B Nazanin" pitchFamily="2" charset="-78"/>
            </a:endParaRPr>
          </a:p>
          <a:p>
            <a:pPr marL="0" indent="0" algn="r" rtl="1">
              <a:buNone/>
            </a:pPr>
            <a:endParaRPr lang="en-US" sz="2000" dirty="0">
              <a:cs typeface="B Nazanin" pitchFamily="2" charset="-78"/>
            </a:endParaRPr>
          </a:p>
          <a:p>
            <a:pPr algn="r" rtl="1"/>
            <a:endParaRPr lang="fa-IR" sz="2000" dirty="0" smtClean="0">
              <a:cs typeface="B Nazanin" pitchFamily="2" charset="-78"/>
            </a:endParaRPr>
          </a:p>
          <a:p>
            <a:pPr algn="r" rtl="1"/>
            <a:endParaRPr lang="fa-IR" sz="2000" dirty="0" smtClean="0">
              <a:cs typeface="B Nazanin" pitchFamily="2" charset="-78"/>
            </a:endParaRPr>
          </a:p>
          <a:p>
            <a:pPr algn="r" rtl="1"/>
            <a:endParaRPr lang="en-US" sz="2000" dirty="0">
              <a:cs typeface="B Nazanin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5" y="-22224"/>
            <a:ext cx="742278" cy="74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069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325" y="860779"/>
            <a:ext cx="7046259" cy="677565"/>
          </a:xfrm>
        </p:spPr>
        <p:txBody>
          <a:bodyPr>
            <a:normAutofit/>
          </a:bodyPr>
          <a:lstStyle/>
          <a:p>
            <a:pPr algn="ctr" rtl="1"/>
            <a:r>
              <a:rPr lang="fa-IR" sz="3200" dirty="0" smtClean="0">
                <a:solidFill>
                  <a:srgbClr val="0070C0"/>
                </a:solidFill>
              </a:rPr>
              <a:t>ادامه فهرست پروژه </a:t>
            </a:r>
            <a:r>
              <a:rPr lang="fa-IR" sz="3200" dirty="0">
                <a:solidFill>
                  <a:srgbClr val="0070C0"/>
                </a:solidFill>
              </a:rPr>
              <a:t>های </a:t>
            </a:r>
            <a:r>
              <a:rPr lang="fa-IR" sz="3200" dirty="0" smtClean="0">
                <a:solidFill>
                  <a:srgbClr val="0070C0"/>
                </a:solidFill>
              </a:rPr>
              <a:t>پیشنهادی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25619"/>
            <a:ext cx="8372830" cy="3985603"/>
          </a:xfrm>
        </p:spPr>
        <p:txBody>
          <a:bodyPr>
            <a:normAutofit/>
          </a:bodyPr>
          <a:lstStyle/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شناسایی منابع انتشار آلاینده های سمی در مناطق شهری (شامل 8 کلان شهر،عسلویه و بندر ماهشهر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)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بررسی امکان‌سنجی و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تعیین</a:t>
            </a:r>
            <a:r>
              <a:rPr lang="en-US" sz="20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حدود </a:t>
            </a:r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مجاز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منطقه‌ای آلاینده های هوا برای صنایع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 ارزیابی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اثرات زیست محیطی، </a:t>
            </a:r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سلامتی، اجتماعی و فرهنگی ناشی از تغییر اقلیم بر اقتصاد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کشور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تهیه اطلس صنایع بالقوه آلاینده‌ی هوای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کشور</a:t>
            </a:r>
          </a:p>
          <a:p>
            <a:pPr lvl="0" algn="just" rtl="1"/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تعیین ظرفیت تهویه هوا(ظرفیت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خودپالایی هوا) در مناطق </a:t>
            </a:r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صنعتی و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در حال توسعه</a:t>
            </a:r>
          </a:p>
          <a:p>
            <a:pPr lvl="0" algn="just" rtl="1"/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تعیین حدود مجاز انتشار ذرات در معادن</a:t>
            </a:r>
            <a:endParaRPr lang="fa-IR" sz="2000" dirty="0">
              <a:solidFill>
                <a:schemeClr val="tx1"/>
              </a:solidFill>
              <a:cs typeface="B Nazanin" pitchFamily="2" charset="-78"/>
            </a:endParaRPr>
          </a:p>
          <a:p>
            <a:pPr algn="just" rtl="1"/>
            <a:endParaRPr lang="fa-IR" sz="2000" dirty="0" smtClean="0">
              <a:cs typeface="B Nazanin" pitchFamily="2" charset="-78"/>
            </a:endParaRPr>
          </a:p>
          <a:p>
            <a:pPr algn="just" rtl="1"/>
            <a:endParaRPr lang="en-US" sz="2000" dirty="0">
              <a:cs typeface="B Nazanin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5" y="-22224"/>
            <a:ext cx="742278" cy="74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9704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76" y="624110"/>
            <a:ext cx="6766560" cy="795899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70C0"/>
                </a:solidFill>
              </a:rPr>
              <a:t>پروژه های در دست اجرا با </a:t>
            </a:r>
            <a:r>
              <a:rPr lang="fa-IR" sz="2400" dirty="0">
                <a:solidFill>
                  <a:srgbClr val="0070C0"/>
                </a:solidFill>
              </a:rPr>
              <a:t>همکاری مراکز دانشگاهی 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9969" y="2036781"/>
            <a:ext cx="7802676" cy="3777622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تهیه فهرست انتشار کلانشهرها( در 10 شهر) -کنسرسیوم دانشگاه های برتر کشور</a:t>
            </a:r>
          </a:p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تهیه دستورالعمل نحوه محاسبه جرایم آلودگی هوا- دانشگاه شهید بهشتی</a:t>
            </a:r>
          </a:p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منشاء یابی ذرات در اصفهان- دانشگاه صنعتی شریف</a:t>
            </a:r>
            <a:endParaRPr lang="en-US" sz="2000" dirty="0">
              <a:solidFill>
                <a:schemeClr val="tx1"/>
              </a:solidFill>
              <a:cs typeface="B Nazanin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5" y="-22224"/>
            <a:ext cx="742278" cy="74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182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7697" y="871368"/>
            <a:ext cx="8340557" cy="4797912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endParaRPr lang="fa-IR" sz="5400" dirty="0" smtClean="0">
              <a:solidFill>
                <a:srgbClr val="0070C0"/>
              </a:solidFill>
            </a:endParaRPr>
          </a:p>
          <a:p>
            <a:pPr marL="0" indent="0" algn="ctr" rtl="1">
              <a:buNone/>
            </a:pPr>
            <a:r>
              <a:rPr lang="fa-IR" sz="7800" dirty="0" smtClean="0">
                <a:solidFill>
                  <a:srgbClr val="0070C0"/>
                </a:solidFill>
              </a:rPr>
              <a:t>پایان</a:t>
            </a:r>
          </a:p>
          <a:p>
            <a:pPr marL="0" indent="0" algn="ctr" rtl="1">
              <a:buNone/>
            </a:pPr>
            <a:endParaRPr lang="fa-IR" sz="3600" dirty="0" smtClean="0">
              <a:solidFill>
                <a:srgbClr val="0070C0"/>
              </a:solidFill>
            </a:endParaRPr>
          </a:p>
          <a:p>
            <a:pPr marL="0" indent="0" algn="ctr" rtl="1">
              <a:buNone/>
            </a:pPr>
            <a:r>
              <a:rPr lang="fa-IR" sz="3600" dirty="0" smtClean="0">
                <a:solidFill>
                  <a:srgbClr val="0070C0"/>
                </a:solidFill>
              </a:rPr>
              <a:t>با</a:t>
            </a:r>
            <a:r>
              <a:rPr lang="fa-IR" sz="3600" dirty="0" smtClean="0"/>
              <a:t> </a:t>
            </a:r>
            <a:r>
              <a:rPr lang="fa-IR" sz="3600" dirty="0" smtClean="0">
                <a:solidFill>
                  <a:srgbClr val="0070C0"/>
                </a:solidFill>
              </a:rPr>
              <a:t>تشکر از حسن توجه</a:t>
            </a:r>
          </a:p>
          <a:p>
            <a:pPr marL="0" indent="0" algn="ctr" rtl="1">
              <a:buNone/>
            </a:pPr>
            <a:endParaRPr lang="fa-IR" sz="3600" dirty="0" smtClean="0">
              <a:solidFill>
                <a:srgbClr val="0070C0"/>
              </a:solidFill>
            </a:endParaRPr>
          </a:p>
          <a:p>
            <a:pPr marL="0" indent="0" algn="ctr" rtl="1">
              <a:buNone/>
            </a:pPr>
            <a:r>
              <a:rPr lang="fa-IR" sz="3600" dirty="0" smtClean="0">
                <a:solidFill>
                  <a:srgbClr val="0070C0"/>
                </a:solidFill>
              </a:rPr>
              <a:t> خرداد 99</a:t>
            </a:r>
          </a:p>
          <a:p>
            <a:pPr marL="0" indent="0" algn="ctr" rtl="1">
              <a:buNone/>
            </a:pPr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5" y="-22224"/>
            <a:ext cx="742278" cy="74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93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45292"/>
          </a:xfrm>
        </p:spPr>
        <p:txBody>
          <a:bodyPr>
            <a:normAutofit/>
          </a:bodyPr>
          <a:lstStyle/>
          <a:p>
            <a:pPr algn="ctr"/>
            <a:r>
              <a:rPr lang="fa-IR" sz="3200" b="1" dirty="0" smtClean="0">
                <a:cs typeface="B Nazanin" pitchFamily="2" charset="-78"/>
              </a:rPr>
              <a:t>اسناد بالادستی </a:t>
            </a:r>
            <a:endParaRPr lang="fa-IR" sz="3200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1224" y="1387736"/>
            <a:ext cx="9783388" cy="4765638"/>
          </a:xfrm>
        </p:spPr>
        <p:txBody>
          <a:bodyPr>
            <a:normAutofit fontScale="85000" lnSpcReduction="20000"/>
          </a:bodyPr>
          <a:lstStyle/>
          <a:p>
            <a:pPr marL="347472" indent="-347472" algn="just" rtl="1"/>
            <a:r>
              <a:rPr lang="fa-IR" sz="2200" dirty="0">
                <a:solidFill>
                  <a:srgbClr val="404040"/>
                </a:solidFill>
                <a:cs typeface="B Nazanin" pitchFamily="2" charset="-78"/>
              </a:rPr>
              <a:t>سیاست های ابلاغی مقام معظم رهبری در حوزه محیط زیست</a:t>
            </a:r>
            <a:endParaRPr lang="en-US" sz="2200" dirty="0">
              <a:latin typeface="Tahoma"/>
              <a:cs typeface="B Nazanin" pitchFamily="2" charset="-78"/>
            </a:endParaRPr>
          </a:p>
          <a:p>
            <a:pPr marL="347472" indent="-347472" algn="just" rtl="1"/>
            <a:r>
              <a:rPr lang="fa-IR" sz="2200" dirty="0">
                <a:solidFill>
                  <a:srgbClr val="404040"/>
                </a:solidFill>
                <a:cs typeface="B Nazanin" pitchFamily="2" charset="-78"/>
              </a:rPr>
              <a:t>سند چشم انداز کشور(افق 1404)</a:t>
            </a:r>
            <a:endParaRPr lang="en-US" sz="2200" dirty="0">
              <a:latin typeface="Tahoma"/>
              <a:cs typeface="B Nazanin" pitchFamily="2" charset="-78"/>
            </a:endParaRPr>
          </a:p>
          <a:p>
            <a:pPr marL="347472" indent="-347472" algn="just" rtl="1"/>
            <a:r>
              <a:rPr lang="fa-IR" sz="2200" dirty="0">
                <a:solidFill>
                  <a:srgbClr val="404040"/>
                </a:solidFill>
                <a:cs typeface="B Nazanin" pitchFamily="2" charset="-78"/>
              </a:rPr>
              <a:t>قانون حفاظت و بهسازی محیط زیست مصوب 1353</a:t>
            </a:r>
            <a:endParaRPr lang="en-US" sz="2200" dirty="0">
              <a:latin typeface="Tahoma"/>
              <a:cs typeface="B Nazanin" pitchFamily="2" charset="-78"/>
            </a:endParaRPr>
          </a:p>
          <a:p>
            <a:pPr marL="347472" indent="-347472" algn="just" rtl="1"/>
            <a:r>
              <a:rPr lang="fa-IR" sz="2200" dirty="0">
                <a:solidFill>
                  <a:srgbClr val="404040"/>
                </a:solidFill>
                <a:cs typeface="B Nazanin" pitchFamily="2" charset="-78"/>
              </a:rPr>
              <a:t>مصوبه هیئت وزیران 10/2/93(احکام منابع متحرک)</a:t>
            </a:r>
            <a:endParaRPr lang="en-US" sz="2200" dirty="0">
              <a:latin typeface="Tahoma"/>
              <a:cs typeface="B Nazanin" pitchFamily="2" charset="-78"/>
            </a:endParaRPr>
          </a:p>
          <a:p>
            <a:pPr marL="347472" indent="-347472" algn="just" rtl="1"/>
            <a:r>
              <a:rPr lang="fa-IR" sz="2200" dirty="0">
                <a:solidFill>
                  <a:srgbClr val="404040"/>
                </a:solidFill>
                <a:cs typeface="B Nazanin" pitchFamily="2" charset="-78"/>
              </a:rPr>
              <a:t>قانون هوای پاک مصوب 1396</a:t>
            </a:r>
            <a:endParaRPr lang="en-US" sz="2200" dirty="0">
              <a:latin typeface="Tahoma"/>
              <a:cs typeface="B Nazanin" pitchFamily="2" charset="-78"/>
            </a:endParaRPr>
          </a:p>
          <a:p>
            <a:pPr marL="347472" indent="-347472" algn="just" rtl="1"/>
            <a:r>
              <a:rPr lang="fa-IR" sz="2200" dirty="0">
                <a:solidFill>
                  <a:srgbClr val="404040"/>
                </a:solidFill>
                <a:cs typeface="B Nazanin" pitchFamily="2" charset="-78"/>
              </a:rPr>
              <a:t>آیین نامه های اجرایی قانون هوای پاک، مصوب هیئت وزیران 1397</a:t>
            </a:r>
            <a:endParaRPr lang="en-US" sz="2200" dirty="0">
              <a:latin typeface="Tahoma"/>
              <a:cs typeface="B Nazanin" pitchFamily="2" charset="-78"/>
            </a:endParaRPr>
          </a:p>
          <a:p>
            <a:pPr marL="347472" indent="-347472" algn="just" rtl="1"/>
            <a:r>
              <a:rPr lang="fa-IR" sz="2200" dirty="0">
                <a:solidFill>
                  <a:srgbClr val="404040"/>
                </a:solidFill>
                <a:cs typeface="B Nazanin" pitchFamily="2" charset="-78"/>
              </a:rPr>
              <a:t>قانون برنامه ششم توسعه 1400-1395</a:t>
            </a:r>
            <a:endParaRPr lang="en-US" sz="2200" dirty="0">
              <a:latin typeface="Tahoma"/>
              <a:cs typeface="B Nazanin" pitchFamily="2" charset="-78"/>
            </a:endParaRPr>
          </a:p>
          <a:p>
            <a:pPr marL="347472" indent="-347472" algn="just" rtl="1"/>
            <a:r>
              <a:rPr lang="fa-IR" sz="2200" dirty="0">
                <a:solidFill>
                  <a:srgbClr val="404040"/>
                </a:solidFill>
                <a:cs typeface="B Nazanin" pitchFamily="2" charset="-78"/>
              </a:rPr>
              <a:t>برنامه کاهش آلودگی هوای در هشت شهر بزرگ کشور مصوبه  212326 تاریخ 16/12/1390 هیئت وزیران</a:t>
            </a:r>
            <a:endParaRPr lang="en-US" sz="2200" dirty="0">
              <a:latin typeface="Tahoma"/>
              <a:cs typeface="B Nazanin" pitchFamily="2" charset="-78"/>
            </a:endParaRPr>
          </a:p>
          <a:p>
            <a:pPr marL="347472" indent="-347472" algn="just" rtl="1"/>
            <a:r>
              <a:rPr lang="fa-IR" sz="2200" dirty="0">
                <a:solidFill>
                  <a:srgbClr val="404040"/>
                </a:solidFill>
                <a:cs typeface="B Nazanin" pitchFamily="2" charset="-78"/>
              </a:rPr>
              <a:t>مصوبه 38454 مورخ 2/4/1395 هیئت وزیران در خصوص تشکیل کارگروه کاهش آلودگی هوای کلانشهرها</a:t>
            </a:r>
            <a:endParaRPr lang="en-US" sz="2200" dirty="0">
              <a:latin typeface="Tahoma"/>
              <a:cs typeface="B Nazanin" pitchFamily="2" charset="-78"/>
            </a:endParaRPr>
          </a:p>
          <a:p>
            <a:pPr marL="347472" indent="-347472" algn="just" rtl="1"/>
            <a:r>
              <a:rPr lang="ar-SA" sz="2200" dirty="0">
                <a:solidFill>
                  <a:srgbClr val="404040"/>
                </a:solidFill>
                <a:cs typeface="B Nazanin" pitchFamily="2" charset="-78"/>
              </a:rPr>
              <a:t>تصویب نامه شماره 12782/ت49952(بند </a:t>
            </a:r>
            <a:r>
              <a:rPr lang="ar-SA" sz="2200" dirty="0" smtClean="0">
                <a:solidFill>
                  <a:srgbClr val="404040"/>
                </a:solidFill>
                <a:cs typeface="B Nazanin" pitchFamily="2" charset="-78"/>
              </a:rPr>
              <a:t>1-4</a:t>
            </a:r>
            <a:r>
              <a:rPr lang="fa-IR" sz="2200" dirty="0" smtClean="0">
                <a:solidFill>
                  <a:srgbClr val="404040"/>
                </a:solidFill>
                <a:cs typeface="B Nazanin" pitchFamily="2" charset="-78"/>
              </a:rPr>
              <a:t> </a:t>
            </a:r>
            <a:r>
              <a:rPr lang="ar-SA" sz="2200" dirty="0" smtClean="0">
                <a:solidFill>
                  <a:srgbClr val="404040"/>
                </a:solidFill>
                <a:cs typeface="B Nazanin" pitchFamily="2" charset="-78"/>
              </a:rPr>
              <a:t>تجزیه </a:t>
            </a:r>
            <a:r>
              <a:rPr lang="ar-SA" sz="2200" dirty="0">
                <a:solidFill>
                  <a:srgbClr val="404040"/>
                </a:solidFill>
                <a:cs typeface="B Nazanin" pitchFamily="2" charset="-78"/>
              </a:rPr>
              <a:t>و تحلیل مستمر سوخت مصرفی کشور در بازه های زمانی سه ماهه)</a:t>
            </a:r>
            <a:endParaRPr lang="en-US" sz="2200" dirty="0">
              <a:latin typeface="Tahoma"/>
              <a:cs typeface="B Nazanin" pitchFamily="2" charset="-78"/>
            </a:endParaRPr>
          </a:p>
          <a:p>
            <a:pPr marL="347472" indent="-347472" algn="just" rtl="1"/>
            <a:r>
              <a:rPr lang="fa-IR" sz="2200" dirty="0">
                <a:solidFill>
                  <a:srgbClr val="404040"/>
                </a:solidFill>
                <a:cs typeface="B Nazanin" pitchFamily="2" charset="-78"/>
              </a:rPr>
              <a:t>آیین نامه اجرایی بازار بهینه سازی انرژی</a:t>
            </a:r>
            <a:endParaRPr lang="en-US" sz="2200" dirty="0">
              <a:latin typeface="Tahoma"/>
              <a:cs typeface="B Nazanin" pitchFamily="2" charset="-78"/>
            </a:endParaRPr>
          </a:p>
          <a:p>
            <a:pPr marL="347472" indent="-347472" algn="just" rtl="1"/>
            <a:r>
              <a:rPr lang="fa-IR" sz="2200" dirty="0">
                <a:solidFill>
                  <a:srgbClr val="404040"/>
                </a:solidFill>
                <a:cs typeface="B Nazanin" pitchFamily="2" charset="-78"/>
              </a:rPr>
              <a:t>قانون اصلاح الگوی مصرف</a:t>
            </a:r>
            <a:endParaRPr lang="en-US" sz="2200" dirty="0">
              <a:latin typeface="Tahoma"/>
              <a:cs typeface="B Nazanin" pitchFamily="2" charset="-78"/>
            </a:endParaRPr>
          </a:p>
          <a:p>
            <a:pPr marL="347472" indent="-347472" algn="just" rtl="1"/>
            <a:r>
              <a:rPr lang="fa-IR" sz="2200" dirty="0">
                <a:solidFill>
                  <a:srgbClr val="404040"/>
                </a:solidFill>
                <a:cs typeface="B Nazanin" pitchFamily="2" charset="-78"/>
              </a:rPr>
              <a:t>کنوانسیون تغییر اقلیم</a:t>
            </a:r>
            <a:endParaRPr lang="en-US" sz="2200" dirty="0">
              <a:latin typeface="Tahoma"/>
              <a:cs typeface="B Nazanin" pitchFamily="2" charset="-78"/>
            </a:endParaRPr>
          </a:p>
          <a:p>
            <a:pPr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90388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350" y="148622"/>
            <a:ext cx="6856592" cy="679717"/>
          </a:xfrm>
        </p:spPr>
        <p:txBody>
          <a:bodyPr>
            <a:normAutofit/>
          </a:bodyPr>
          <a:lstStyle/>
          <a:p>
            <a:pPr algn="ctr"/>
            <a:r>
              <a:rPr lang="fa-IR" sz="24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مرکز ملی هوا و تغییر اقلیم </a:t>
            </a:r>
            <a:endParaRPr lang="en-US" sz="24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9344" y="920175"/>
            <a:ext cx="10241280" cy="5718369"/>
          </a:xfrm>
        </p:spPr>
        <p:txBody>
          <a:bodyPr>
            <a:normAutofit/>
          </a:bodyPr>
          <a:lstStyle/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گروه های تخصصی این مرکز شامل: دبیرخانه کارگروه ملی کاهش آلودگی هوا، دبیرخانه صدور مجوزهای زیست محیطی ، گروه آلودگی هوا، گروه تحلیل داده ها، گروه گرد و غبار، گروه انرژی، صدا و امواج و گروه تغییر اقلیم و حفاظت از اتمسفر  </a:t>
            </a:r>
          </a:p>
          <a:p>
            <a:pPr algn="r" rtl="1"/>
            <a:endParaRPr lang="fa-IR" sz="2000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algn="r" rtl="1"/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</a:t>
            </a:r>
            <a:r>
              <a:rPr lang="fa-IR" sz="2000" b="1" u="sng" dirty="0" smtClean="0">
                <a:solidFill>
                  <a:schemeClr val="tx1"/>
                </a:solidFill>
                <a:cs typeface="B Nazanin" panose="00000400000000000000" pitchFamily="2" charset="-78"/>
              </a:rPr>
              <a:t>اهم وظایف </a:t>
            </a:r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: </a:t>
            </a:r>
          </a:p>
          <a:p>
            <a:pPr lvl="1" algn="r" rtl="1"/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تهیه و تدوین پیش نویس قوانین، ضوابط و مقررات زیست محیطی</a:t>
            </a:r>
          </a:p>
          <a:p>
            <a:pPr lvl="1" algn="r" rtl="1"/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تهیه حدودمجاز و استانداردهای زیست محیطی</a:t>
            </a:r>
          </a:p>
          <a:p>
            <a:pPr lvl="1" algn="r" rtl="1"/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برقراری سیستم مدیریت کیفیت هوا  و  انرژی  به منظور برنامه ریزی و سیاست گذاری کلان  </a:t>
            </a:r>
          </a:p>
          <a:p>
            <a:pPr lvl="1" algn="r" rtl="1"/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شناسایی منابع آلاینده هوا جهت برنامه ریزی کنترل و کاهش آلاینده ها</a:t>
            </a:r>
          </a:p>
          <a:p>
            <a:pPr lvl="1" algn="r" rtl="1"/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تهیه فهرست انتشار و منشاء یابی آلاینده های هوا</a:t>
            </a:r>
          </a:p>
          <a:p>
            <a:pPr lvl="1" algn="r" rtl="1"/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نظارت بر روند اجرای قوانین و مصوبات و پایش مستمر منایع آلاینده هوا  با روشهای مدلسازی و به روز رسانی فهرست انتشار </a:t>
            </a:r>
          </a:p>
          <a:p>
            <a:pPr lvl="1" algn="r" rtl="1"/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نظارت بر فعالیت صنایع در راستای کاهش انتشار گازهای گلخانه ای مطابق با تعهدات بین المللی</a:t>
            </a:r>
          </a:p>
          <a:p>
            <a:pPr lvl="1" algn="r" rtl="1"/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تهیه و تنظیم استانداردهای زیست محیطی در زمینه تکنولوژیهای پاک و نجدید شونده  </a:t>
            </a:r>
          </a:p>
          <a:p>
            <a:pPr lvl="1" algn="r" rtl="1"/>
            <a:endParaRPr lang="fa-IR" sz="2200" dirty="0" smtClean="0">
              <a:cs typeface="B Nazanin" panose="00000400000000000000" pitchFamily="2" charset="-78"/>
            </a:endParaRPr>
          </a:p>
          <a:p>
            <a:pPr lvl="1" algn="r" rtl="1"/>
            <a:endParaRPr lang="fa-IR" sz="2200" dirty="0" smtClean="0">
              <a:cs typeface="B Nazanin" panose="00000400000000000000" pitchFamily="2" charset="-78"/>
            </a:endParaRPr>
          </a:p>
          <a:p>
            <a:pPr lvl="1" algn="r" rtl="1"/>
            <a:endParaRPr lang="en-US" sz="2200" dirty="0">
              <a:cs typeface="B Nazanin" panose="00000400000000000000" pitchFamily="2" charset="-7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5" y="-22224"/>
            <a:ext cx="742278" cy="74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2810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0512" y="420624"/>
            <a:ext cx="9966960" cy="5980176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120000"/>
              </a:lnSpc>
              <a:spcAft>
                <a:spcPts val="1200"/>
              </a:spcAft>
            </a:pPr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سیاست گذاری های لازم، تدوین برنامه های کوتاه مدت، میان و بلند مدت در سطح ملی در راستای بهبود کیفیت  هوا، مدیریت انرژی، و کنترل منابع انتشار صدا و امواج</a:t>
            </a:r>
          </a:p>
          <a:p>
            <a:pPr algn="r" rtl="1">
              <a:lnSpc>
                <a:spcPct val="120000"/>
              </a:lnSpc>
              <a:spcAft>
                <a:spcPts val="1200"/>
              </a:spcAft>
            </a:pPr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ایجاد هماهنگی های لازم با سایر سازمان ها و دستگاه های مرتبط در خصوص آلودگی هوا و تغییر اقلیم </a:t>
            </a:r>
          </a:p>
          <a:p>
            <a:pPr algn="r" rtl="1">
              <a:lnSpc>
                <a:spcPct val="120000"/>
              </a:lnSpc>
              <a:spcAft>
                <a:spcPts val="1200"/>
              </a:spcAft>
            </a:pPr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هماهنگی و برنامه ریزی در امور مربوط به کنوانسیون ها و تعهدات بین المللی و منطقه ای کشور در زمینه هوا  و جو </a:t>
            </a:r>
          </a:p>
          <a:p>
            <a:pPr algn="r" rtl="1">
              <a:lnSpc>
                <a:spcPct val="120000"/>
              </a:lnSpc>
              <a:spcAft>
                <a:spcPts val="1200"/>
              </a:spcAft>
            </a:pPr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ظرفیت سازی در استفاده بیشتر از پتانسیل ساز و کار توسعه پاک در کشور</a:t>
            </a:r>
          </a:p>
          <a:p>
            <a:pPr algn="r" rtl="1">
              <a:lnSpc>
                <a:spcPct val="120000"/>
              </a:lnSpc>
              <a:spcAft>
                <a:spcPts val="1200"/>
              </a:spcAft>
            </a:pPr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مقابله با شرایط بحران و آلودگی هوا از طریق برقراری سیستم مدیریت کیفیت هوا </a:t>
            </a:r>
          </a:p>
          <a:p>
            <a:pPr algn="r" rtl="1">
              <a:lnSpc>
                <a:spcPct val="120000"/>
              </a:lnSpc>
              <a:spcAft>
                <a:spcPts val="1200"/>
              </a:spcAft>
            </a:pPr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بررسی و مطالعه در زمینه آلاینده های فرامرزی </a:t>
            </a:r>
          </a:p>
          <a:p>
            <a:pPr algn="r" rtl="1">
              <a:lnSpc>
                <a:spcPct val="120000"/>
              </a:lnSpc>
              <a:spcAft>
                <a:spcPts val="1200"/>
              </a:spcAft>
            </a:pPr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ارائه راهکارهای علمی درخصوص کنترل واحدهای آلاینده هوا</a:t>
            </a:r>
          </a:p>
          <a:p>
            <a:pPr algn="r" rtl="1">
              <a:lnSpc>
                <a:spcPct val="120000"/>
              </a:lnSpc>
              <a:spcAft>
                <a:spcPts val="1200"/>
              </a:spcAft>
            </a:pPr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بررسی روش های به کارگیری سیستم های کنترل و کاهش آلودگی هوا</a:t>
            </a:r>
          </a:p>
          <a:p>
            <a:pPr algn="r" rtl="1">
              <a:lnSpc>
                <a:spcPct val="120000"/>
              </a:lnSpc>
              <a:spcAft>
                <a:spcPts val="1200"/>
              </a:spcAft>
            </a:pPr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سیاست گذاری و نظارت بر کاهش انتشار گازهای گلخانه ای و آلاینده های هوا ناشی از بخش انرژی</a:t>
            </a:r>
          </a:p>
          <a:p>
            <a:pPr algn="r" rtl="1">
              <a:lnSpc>
                <a:spcPct val="120000"/>
              </a:lnSpc>
              <a:spcAft>
                <a:spcPts val="1200"/>
              </a:spcAft>
            </a:pPr>
            <a:r>
              <a:rPr lang="fa-IR" sz="20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تعیین رقم میزان کاهش هزینه های زیست محیطی و اجتماعی به دلیل استفاده از انرژی های تجدیدپذیر و پاک</a:t>
            </a:r>
          </a:p>
          <a:p>
            <a:pPr algn="r" rt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95" y="0"/>
            <a:ext cx="738188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447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9868" y="276638"/>
            <a:ext cx="6002767" cy="648520"/>
          </a:xfrm>
        </p:spPr>
        <p:txBody>
          <a:bodyPr>
            <a:normAutofit/>
          </a:bodyPr>
          <a:lstStyle/>
          <a:p>
            <a:pPr algn="ctr" rtl="1"/>
            <a:r>
              <a:rPr lang="fa-IR" sz="28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اهم چالش ها</a:t>
            </a:r>
            <a:endParaRPr lang="en-US" sz="28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39" y="1060704"/>
            <a:ext cx="10485055" cy="5650992"/>
          </a:xfrm>
        </p:spPr>
        <p:txBody>
          <a:bodyPr>
            <a:normAutofit fontScale="85000" lnSpcReduction="20000"/>
          </a:bodyPr>
          <a:lstStyle/>
          <a:p>
            <a:pPr marL="285750" lvl="0" indent="-285750" algn="just" defTabSz="914400" rtl="1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fa-IR" sz="26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کمبود </a:t>
            </a:r>
            <a:r>
              <a:rPr lang="ar-SA" sz="26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سوخت </a:t>
            </a:r>
            <a:r>
              <a:rPr lang="ar-SA" sz="26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گاز</a:t>
            </a:r>
            <a:r>
              <a:rPr lang="fa-IR" sz="26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 طبیعی</a:t>
            </a:r>
            <a:r>
              <a:rPr lang="ar-SA" sz="26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 در فصول سرد سال</a:t>
            </a:r>
            <a:r>
              <a:rPr lang="fa-IR" sz="26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 </a:t>
            </a:r>
            <a:r>
              <a:rPr lang="fa-IR" sz="26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و استفاده واحدهای </a:t>
            </a:r>
            <a:r>
              <a:rPr lang="fa-IR" sz="26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صنعتی به ویژه نیروگاه ها </a:t>
            </a:r>
            <a:r>
              <a:rPr lang="fa-IR" sz="26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از سوخت مایع</a:t>
            </a:r>
            <a:endParaRPr lang="fa-IR" sz="26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B Nazanin" pitchFamily="2" charset="-78"/>
            </a:endParaRPr>
          </a:p>
          <a:p>
            <a:pPr marL="285750" lvl="0" indent="-285750" algn="just" defTabSz="914400" rtl="1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ar-SA" sz="26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عدم تجهیز بسیاری از نیروگاه ها به سیستم های کنترلی</a:t>
            </a:r>
            <a:endParaRPr lang="en-US" sz="26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B Nazanin" panose="00000400000000000000" pitchFamily="2" charset="-78"/>
            </a:endParaRPr>
          </a:p>
          <a:p>
            <a:pPr marL="285750" lvl="0" indent="-285750" algn="just" defTabSz="914400" rtl="1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ar-SA" sz="26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B Nazanin" pitchFamily="2" charset="-78"/>
              </a:rPr>
              <a:t>عدم توزیع سوخت استاندارد در کل کشور</a:t>
            </a:r>
            <a:endParaRPr lang="fa-IR" sz="2600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B Nazanin" pitchFamily="2" charset="-78"/>
            </a:endParaRPr>
          </a:p>
          <a:p>
            <a:pPr marL="285750" lvl="0" indent="-285750" algn="just" defTabSz="914400" rtl="1" fontAlgn="base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</a:pPr>
            <a:r>
              <a:rPr lang="fa-IR" sz="2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نبود</a:t>
            </a:r>
            <a:r>
              <a:rPr lang="ar-SA" sz="2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 </a:t>
            </a:r>
            <a:r>
              <a:rPr lang="fa-IR" sz="2600" dirty="0" smtClean="0">
                <a:solidFill>
                  <a:prstClr val="black"/>
                </a:solidFill>
                <a:latin typeface="Calibri" pitchFamily="34" charset="0"/>
                <a:ea typeface="Calibri" pitchFamily="34" charset="0"/>
                <a:cs typeface="B Nazanin" pitchFamily="2" charset="-78"/>
              </a:rPr>
              <a:t>بانک اطلاعاتی منسجم میزان انتشار گازهای گلخانه ای از واحدهای صنعتی بزرگ کشور </a:t>
            </a:r>
            <a:endParaRPr lang="fa-IR" sz="26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B Nazanin" pitchFamily="2" charset="-78"/>
            </a:endParaRPr>
          </a:p>
          <a:p>
            <a:pPr marL="285750" lvl="0" indent="-285750" algn="just" defTabSz="914400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r>
              <a:rPr lang="ar-SA" sz="2600" dirty="0">
                <a:solidFill>
                  <a:prstClr val="black"/>
                </a:solidFill>
                <a:latin typeface="Times New Roman"/>
                <a:ea typeface="Times New Roman"/>
                <a:cs typeface="B Nazanin" panose="00000400000000000000" pitchFamily="2" charset="-78"/>
              </a:rPr>
              <a:t>نگاه درآمدی مسئولین محلی به عوارض آلایندگی- نبود سازوکار مشخص در خصوص نحوه و محل هزینه کرد</a:t>
            </a:r>
            <a:endParaRPr lang="en-US" sz="2600" dirty="0">
              <a:solidFill>
                <a:prstClr val="black"/>
              </a:solidFill>
              <a:latin typeface="Calibri"/>
              <a:ea typeface="Calibri"/>
              <a:cs typeface="B Nazanin" panose="00000400000000000000" pitchFamily="2" charset="-78"/>
            </a:endParaRPr>
          </a:p>
          <a:p>
            <a:pPr marL="285750" lvl="0" indent="-285750" algn="just" defTabSz="914400" rtl="1"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r>
              <a:rPr lang="ar-SA" sz="2600" dirty="0">
                <a:solidFill>
                  <a:prstClr val="black"/>
                </a:solidFill>
                <a:latin typeface="Times New Roman"/>
                <a:ea typeface="Times New Roman"/>
                <a:cs typeface="B Nazanin" panose="00000400000000000000" pitchFamily="2" charset="-78"/>
              </a:rPr>
              <a:t>بارگذاری صنعت بیش از توان اکولوژیکی-بارگذاری </a:t>
            </a:r>
            <a:r>
              <a:rPr lang="ar-SA" sz="2600" dirty="0" smtClean="0">
                <a:solidFill>
                  <a:prstClr val="black"/>
                </a:solidFill>
                <a:latin typeface="Times New Roman"/>
                <a:ea typeface="Times New Roman"/>
                <a:cs typeface="B Nazanin" panose="00000400000000000000" pitchFamily="2" charset="-78"/>
              </a:rPr>
              <a:t>جمعیتی</a:t>
            </a:r>
            <a:r>
              <a:rPr lang="fa-IR" sz="2600" dirty="0" smtClean="0">
                <a:solidFill>
                  <a:prstClr val="black"/>
                </a:solidFill>
                <a:latin typeface="Times New Roman"/>
                <a:ea typeface="Times New Roman"/>
                <a:cs typeface="B Nazanin" panose="00000400000000000000" pitchFamily="2" charset="-78"/>
              </a:rPr>
              <a:t> در برخی از مناطق به ویژه عسلویه، ماهشهر و کلانشهرهای تهران، اصفهان و اراک</a:t>
            </a:r>
            <a:endParaRPr lang="fa-IR" sz="2600" dirty="0">
              <a:solidFill>
                <a:prstClr val="black"/>
              </a:solidFill>
              <a:latin typeface="Century Schoolbook"/>
              <a:cs typeface="B Nazanin" panose="00000400000000000000" pitchFamily="2" charset="-78"/>
            </a:endParaRPr>
          </a:p>
          <a:p>
            <a:pPr marL="285750" lvl="0" indent="-285750" algn="just" defTabSz="914400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r>
              <a:rPr lang="fa-IR" sz="2600" dirty="0" smtClean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عدم تامین زیرساخت ها و نیازمندی های لازم جهت اجرای </a:t>
            </a:r>
            <a:r>
              <a:rPr lang="fa-IR" sz="2600" dirty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کامل مصوبات و قوانین مربوط به آلودگی هوا </a:t>
            </a:r>
            <a:endParaRPr lang="fa-IR" sz="2600" dirty="0" smtClean="0">
              <a:solidFill>
                <a:prstClr val="black"/>
              </a:solidFill>
              <a:latin typeface="Calibri"/>
              <a:ea typeface="Calibri"/>
              <a:cs typeface="B Nazanin" panose="00000400000000000000" pitchFamily="2" charset="-78"/>
            </a:endParaRPr>
          </a:p>
          <a:p>
            <a:pPr marL="285750" lvl="0" indent="-285750" algn="just" defTabSz="914400" rtl="1"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r>
              <a:rPr lang="fa-IR" sz="2600" dirty="0" smtClean="0">
                <a:solidFill>
                  <a:prstClr val="black"/>
                </a:solidFill>
                <a:latin typeface="Times New Roman"/>
                <a:cs typeface="B Nazanin" panose="00000400000000000000" pitchFamily="2" charset="-78"/>
              </a:rPr>
              <a:t>نبود اطلاعات لازم در خصوص آلاینده </a:t>
            </a:r>
            <a:r>
              <a:rPr lang="fa-IR" sz="2600" dirty="0">
                <a:solidFill>
                  <a:prstClr val="black"/>
                </a:solidFill>
                <a:latin typeface="Times New Roman"/>
                <a:cs typeface="B Nazanin" panose="00000400000000000000" pitchFamily="2" charset="-78"/>
              </a:rPr>
              <a:t>های </a:t>
            </a:r>
            <a:r>
              <a:rPr lang="fa-IR" sz="2600" dirty="0" smtClean="0">
                <a:solidFill>
                  <a:prstClr val="black"/>
                </a:solidFill>
                <a:latin typeface="Times New Roman"/>
                <a:cs typeface="B Nazanin" panose="00000400000000000000" pitchFamily="2" charset="-78"/>
              </a:rPr>
              <a:t>خطرناک و منابع انتشار آن</a:t>
            </a:r>
            <a:endParaRPr lang="en-US" sz="2600" dirty="0">
              <a:solidFill>
                <a:prstClr val="black"/>
              </a:solidFill>
              <a:latin typeface="Calibri" pitchFamily="34" charset="0"/>
              <a:ea typeface="Calibri" pitchFamily="34" charset="0"/>
              <a:cs typeface="B Nazanin" panose="00000400000000000000" pitchFamily="2" charset="-78"/>
            </a:endParaRPr>
          </a:p>
          <a:p>
            <a:pPr marL="285750" lvl="0" indent="-285750" algn="just" defTabSz="914400" rtl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r>
              <a:rPr lang="fa-IR" sz="2600" dirty="0" smtClean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فقدان </a:t>
            </a:r>
            <a:r>
              <a:rPr lang="ar-SA" sz="2600" dirty="0" smtClean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الزامات </a:t>
            </a:r>
            <a:r>
              <a:rPr lang="ar-SA" sz="2600" dirty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قانونی مربوط به کاهش انتشار گازهای گلخانه‌ای در صنایع ( مالیات کربن یا استاندارد یا میزان مجاز انتشار گازهای گلخانه‌ای</a:t>
            </a:r>
            <a:r>
              <a:rPr lang="en-US" sz="2600" dirty="0">
                <a:solidFill>
                  <a:prstClr val="black"/>
                </a:solidFill>
                <a:latin typeface="Calibri"/>
                <a:ea typeface="Calibri"/>
                <a:cs typeface="B Nazanin" panose="00000400000000000000" pitchFamily="2" charset="-78"/>
              </a:rPr>
              <a:t>  (</a:t>
            </a:r>
          </a:p>
          <a:p>
            <a:pPr marL="285750" lvl="0" indent="-285750" algn="just" defTabSz="914400" rtl="1"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r>
              <a:rPr lang="fa-IR" sz="2600" dirty="0">
                <a:solidFill>
                  <a:prstClr val="black"/>
                </a:solidFill>
                <a:latin typeface="Calibri"/>
                <a:cs typeface="B Nazanin" panose="00000400000000000000" pitchFamily="2" charset="-78"/>
              </a:rPr>
              <a:t>عدم وجود </a:t>
            </a:r>
            <a:r>
              <a:rPr lang="fa-IR" sz="2600" dirty="0" smtClean="0">
                <a:solidFill>
                  <a:prstClr val="black"/>
                </a:solidFill>
                <a:latin typeface="Calibri"/>
                <a:cs typeface="B Nazanin" panose="00000400000000000000" pitchFamily="2" charset="-78"/>
              </a:rPr>
              <a:t>زیر ساخت های پایش آلودگی صدا و امواج در سطح کشور  </a:t>
            </a:r>
            <a:endParaRPr lang="fa-IR" sz="2600" dirty="0">
              <a:solidFill>
                <a:prstClr val="black"/>
              </a:solidFill>
              <a:latin typeface="Century Schoolbook"/>
              <a:cs typeface="B Nazanin" panose="00000400000000000000" pitchFamily="2" charset="-78"/>
            </a:endParaRPr>
          </a:p>
          <a:p>
            <a:pPr marL="285750" lvl="0" indent="-285750" algn="just" defTabSz="914400" rtl="1">
              <a:spcBef>
                <a:spcPts val="600"/>
              </a:spcBef>
              <a:spcAft>
                <a:spcPts val="600"/>
              </a:spcAft>
              <a:buClrTx/>
              <a:buFont typeface="Arial" pitchFamily="34" charset="0"/>
              <a:buChar char="•"/>
              <a:defRPr/>
            </a:pPr>
            <a:r>
              <a:rPr lang="fa-IR" sz="2600" dirty="0">
                <a:solidFill>
                  <a:prstClr val="black"/>
                </a:solidFill>
                <a:latin typeface="Calibri"/>
                <a:cs typeface="B Nazanin" panose="00000400000000000000" pitchFamily="2" charset="-78"/>
              </a:rPr>
              <a:t>نبود اطلاعات منسجم مربوط به کاهش انتشار در بخش انرژی</a:t>
            </a:r>
            <a:endParaRPr lang="en-US" sz="2600" dirty="0">
              <a:solidFill>
                <a:prstClr val="black"/>
              </a:solidFill>
              <a:latin typeface="Calibri"/>
              <a:cs typeface="B Nazanin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5" y="-22224"/>
            <a:ext cx="742278" cy="74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8831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09252"/>
            <a:ext cx="8770863" cy="4501970"/>
          </a:xfrm>
        </p:spPr>
        <p:txBody>
          <a:bodyPr/>
          <a:lstStyle/>
          <a:p>
            <a:pPr lvl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تاخیر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در اجرای کامل </a:t>
            </a:r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طرح کهاب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به ویژه در جایگا های عرض سوخت</a:t>
            </a:r>
            <a:endParaRPr lang="en-US" sz="2000" dirty="0">
              <a:solidFill>
                <a:schemeClr val="tx1"/>
              </a:solidFill>
              <a:cs typeface="B Nazanin" pitchFamily="2" charset="-78"/>
            </a:endParaRPr>
          </a:p>
          <a:p>
            <a:pPr lvl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عدم ارائه برنامه زمانبندی مشخص از سوی وزارت نفت در خصوص فرآیند استاندارد سازی انواع سوخت </a:t>
            </a:r>
            <a:endParaRPr lang="en-US" sz="2000" dirty="0">
              <a:solidFill>
                <a:schemeClr val="tx1"/>
              </a:solidFill>
              <a:cs typeface="B Nazanin" pitchFamily="2" charset="-78"/>
            </a:endParaRPr>
          </a:p>
          <a:p>
            <a:pPr lvl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000" dirty="0">
                <a:solidFill>
                  <a:schemeClr val="tx1"/>
                </a:solidFill>
                <a:cs typeface="B Nazanin" pitchFamily="2" charset="-78"/>
              </a:rPr>
              <a:t>عدم ارائه برنامه مشخص از سوی وزارت نفت در خصوص کاهش میزان فلرینگ در صنایع نفت و </a:t>
            </a: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گاز کشور</a:t>
            </a:r>
          </a:p>
          <a:p>
            <a:pPr lvl="0" algn="just" rtl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a-IR" sz="2000" dirty="0" smtClean="0">
                <a:solidFill>
                  <a:schemeClr val="tx1"/>
                </a:solidFill>
                <a:cs typeface="B Nazanin" pitchFamily="2" charset="-78"/>
              </a:rPr>
              <a:t>فرسوده بودن ایستگاه های ثابت سنجش کیفی هوا</a:t>
            </a:r>
          </a:p>
          <a:p>
            <a:pPr lvl="0" algn="just" rtl="1"/>
            <a:endParaRPr lang="en-US" dirty="0"/>
          </a:p>
          <a:p>
            <a:pPr algn="just" rt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5" y="-22224"/>
            <a:ext cx="742278" cy="74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730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6" y="139848"/>
            <a:ext cx="7142746" cy="680793"/>
          </a:xfrm>
        </p:spPr>
        <p:txBody>
          <a:bodyPr>
            <a:normAutofit/>
          </a:bodyPr>
          <a:lstStyle/>
          <a:p>
            <a:pPr algn="ctr" rtl="1"/>
            <a:r>
              <a:rPr lang="fa-IR" sz="32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سیاست ها و خط مشی ها </a:t>
            </a:r>
            <a:endParaRPr lang="en-US" sz="32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4208" y="1011218"/>
            <a:ext cx="10149840" cy="5554173"/>
          </a:xfrm>
        </p:spPr>
        <p:txBody>
          <a:bodyPr>
            <a:normAutofit fontScale="47500" lnSpcReduction="20000"/>
          </a:bodyPr>
          <a:lstStyle/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31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 </a:t>
            </a:r>
            <a:r>
              <a:rPr lang="fa-IR" sz="36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تعیین استراتژی ها و خط مشی های کشور در سه بخش هوا،صدا و </a:t>
            </a:r>
            <a:r>
              <a:rPr lang="fa-IR" sz="36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انرژی</a:t>
            </a: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36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بررسی و تحقیق در زمینه استفاده از </a:t>
            </a:r>
            <a:r>
              <a:rPr lang="fa-IR" sz="36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فناوری های نوین کنترل و کاهش آلودگی  هوا</a:t>
            </a: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36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بروز رسانی </a:t>
            </a:r>
            <a:r>
              <a:rPr lang="fa-IR" sz="36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قوانین، آیین نامه ها و استانداردها </a:t>
            </a:r>
            <a:r>
              <a:rPr lang="fa-IR" sz="36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و دستورالعمل </a:t>
            </a:r>
            <a:r>
              <a:rPr lang="fa-IR" sz="36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های اجرائی و </a:t>
            </a:r>
            <a:r>
              <a:rPr lang="fa-IR" sz="36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نظارتی</a:t>
            </a: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36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تقویت همکاریهای </a:t>
            </a:r>
            <a:r>
              <a:rPr lang="fa-IR" sz="36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بین المللی ومشارکت فعال درکنوانسیون </a:t>
            </a:r>
            <a:r>
              <a:rPr lang="fa-IR" sz="36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ها، پروتکل ها </a:t>
            </a:r>
            <a:r>
              <a:rPr lang="fa-IR" sz="36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و تفاهم نامه </a:t>
            </a:r>
            <a:r>
              <a:rPr lang="fa-IR" sz="36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ها</a:t>
            </a: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36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 </a:t>
            </a:r>
            <a:r>
              <a:rPr lang="fa-IR" sz="36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توانمند سازی کارشناسان از طریق آموزش های کاربردی و میدانی</a:t>
            </a:r>
            <a:endParaRPr lang="fa-IR" sz="3600" dirty="0" smtClean="0">
              <a:solidFill>
                <a:prstClr val="black"/>
              </a:solidFill>
              <a:latin typeface="IranNastaliq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36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شناسایی </a:t>
            </a:r>
            <a:r>
              <a:rPr lang="ar-SA" sz="36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تهدیدها</a:t>
            </a:r>
            <a:r>
              <a:rPr lang="fa-IR" sz="36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</a:t>
            </a:r>
            <a:r>
              <a:rPr lang="ar-SA" sz="36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و مخاطرات زیست محیطی کشور در حوزه </a:t>
            </a:r>
            <a:r>
              <a:rPr lang="fa-IR" sz="36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هوا و تغییر اقلیم </a:t>
            </a:r>
            <a:r>
              <a:rPr lang="ar-SA" sz="36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و </a:t>
            </a:r>
            <a:r>
              <a:rPr lang="ar-SA" sz="36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برنامه ریزی زمان محور جهت تبدیل آنها به فرصت به منظور ارتقاء کیفیت محیط زیست و سلامت مردم</a:t>
            </a:r>
            <a:endParaRPr lang="en-US" sz="3600" dirty="0">
              <a:solidFill>
                <a:prstClr val="black"/>
              </a:solidFill>
              <a:latin typeface="Calibri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36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تعیین حدود مجاز بو</a:t>
            </a: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36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توسعه </a:t>
            </a:r>
            <a:r>
              <a:rPr lang="ar-SA" sz="36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ظرفیت های فردی، سازمانی و سیستمی جهت اجرای کنوانسیون</a:t>
            </a:r>
            <a:r>
              <a:rPr lang="fa-IR" sz="36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</a:t>
            </a:r>
            <a:r>
              <a:rPr lang="ar-SA" sz="36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ها و پروتکل های بین المللی و همکاری</a:t>
            </a:r>
            <a:r>
              <a:rPr lang="fa-IR" sz="36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</a:t>
            </a:r>
            <a:r>
              <a:rPr lang="ar-SA" sz="36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های منطقه ایی</a:t>
            </a:r>
            <a:endParaRPr lang="fa-IR" sz="3600" dirty="0">
              <a:solidFill>
                <a:prstClr val="black"/>
              </a:solidFill>
              <a:latin typeface="IranNastaliq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36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تعیین ظرفیت تهویه هوا(ظرفیت خودپالایی) مناطق صنعتی و آلوده</a:t>
            </a: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36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راه اندازی نظام </a:t>
            </a:r>
            <a:r>
              <a:rPr lang="en-US" sz="36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MRV</a:t>
            </a:r>
            <a:r>
              <a:rPr lang="fa-IR" sz="36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در کشور</a:t>
            </a: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36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پیگیری و نظارت بر افزایش سهم تامین سالانه ظرفیت موردنیاز برق کشور از انرژی های تجدید پذیر</a:t>
            </a:r>
            <a:endParaRPr lang="en-US" sz="3600" dirty="0">
              <a:solidFill>
                <a:prstClr val="black"/>
              </a:solidFill>
              <a:latin typeface="Calibri"/>
              <a:ea typeface="Calibri"/>
              <a:cs typeface="B Nazanin" pitchFamily="2" charset="-78"/>
            </a:endParaRPr>
          </a:p>
          <a:p>
            <a:pPr algn="r" rt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5" y="-22224"/>
            <a:ext cx="742278" cy="74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291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202" y="326692"/>
            <a:ext cx="6174890" cy="753035"/>
          </a:xfrm>
        </p:spPr>
        <p:txBody>
          <a:bodyPr>
            <a:normAutofit/>
          </a:bodyPr>
          <a:lstStyle/>
          <a:p>
            <a:pPr algn="ctr" rtl="1"/>
            <a:r>
              <a:rPr lang="fa-IR" sz="32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سیاست ها و خط مشی ها </a:t>
            </a:r>
            <a:endParaRPr lang="en-US" sz="32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4208" y="1021976"/>
            <a:ext cx="10149840" cy="5543416"/>
          </a:xfrm>
        </p:spPr>
        <p:txBody>
          <a:bodyPr>
            <a:normAutofit/>
          </a:bodyPr>
          <a:lstStyle/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24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اصلاح قانون هوای پاک و آیین نامه های اجرایی آن</a:t>
            </a: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24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برنامه </a:t>
            </a:r>
            <a:r>
              <a:rPr lang="fa-IR" sz="24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ریزی جهت اجرای استراتژی و </a:t>
            </a:r>
            <a:r>
              <a:rPr lang="fa-IR" sz="24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خطی مشی </a:t>
            </a:r>
            <a:r>
              <a:rPr lang="fa-IR" sz="24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پایداری کیفیت هوا، </a:t>
            </a:r>
            <a:endParaRPr lang="fa-IR" sz="2400" dirty="0" smtClean="0">
              <a:solidFill>
                <a:srgbClr val="000000"/>
              </a:solidFill>
              <a:latin typeface="Tahoma" panose="020B0604030504040204" pitchFamily="34" charset="0"/>
              <a:cs typeface="B Nazanin" panose="00000400000000000000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24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ارتقاء </a:t>
            </a:r>
            <a:r>
              <a:rPr lang="fa-IR" sz="24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استانداردهای وسایل نقلیه موتوری</a:t>
            </a:r>
            <a:r>
              <a:rPr lang="fa-IR" sz="24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،</a:t>
            </a: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24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 ارتقاء فرآیند نظارت </a:t>
            </a:r>
            <a:r>
              <a:rPr lang="fa-IR" sz="24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بر انجام تست آلایندگی خودروهای تولیدی و وارداتی</a:t>
            </a:r>
            <a:r>
              <a:rPr lang="fa-IR" sz="24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،</a:t>
            </a: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24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 پیگیری از رده خارج کردن خودروهای اسقاطی</a:t>
            </a: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24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پیگیری تولید و واردات خودروهای کم مصرف، الکتریکی و هیبریدی</a:t>
            </a: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24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پیگیری اجرای طرح نوسازی ناوگان حمل و نقل عمومی و تجاری درون و برون شهری</a:t>
            </a: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24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تهیه </a:t>
            </a:r>
            <a:r>
              <a:rPr lang="fa-IR" sz="24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و محاسبه شاخص آلودگی هوا مرتبط به ایستگاههای پایش آلودگی هوا</a:t>
            </a:r>
            <a:r>
              <a:rPr lang="fa-IR" sz="24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،</a:t>
            </a: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24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تقویت نظارت </a:t>
            </a:r>
            <a:r>
              <a:rPr lang="fa-IR" sz="24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بر اجرای برنامه معاینه فنی خودروها، </a:t>
            </a:r>
            <a:endParaRPr lang="fa-IR" sz="2400" dirty="0" smtClean="0">
              <a:solidFill>
                <a:srgbClr val="000000"/>
              </a:solidFill>
              <a:latin typeface="Tahoma" panose="020B0604030504040204" pitchFamily="34" charset="0"/>
              <a:cs typeface="B Nazanin" panose="00000400000000000000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2400" dirty="0" smtClean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پیگیری حذف </a:t>
            </a:r>
            <a:r>
              <a:rPr lang="fa-IR" sz="24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آلاینده های خاص و پایش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online</a:t>
            </a:r>
            <a:r>
              <a:rPr lang="en-US" sz="24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 </a:t>
            </a:r>
            <a:r>
              <a:rPr lang="fa-IR" sz="2400" dirty="0">
                <a:solidFill>
                  <a:srgbClr val="000000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صنایع بزرگ کشور منجمله کارخانجات سیمان و .... </a:t>
            </a:r>
            <a:endParaRPr lang="en-US" sz="2400" dirty="0">
              <a:cs typeface="B Nazanin" panose="00000400000000000000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5" y="-22224"/>
            <a:ext cx="742278" cy="74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6342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6687" y="185198"/>
            <a:ext cx="7057017" cy="564610"/>
          </a:xfrm>
        </p:spPr>
        <p:txBody>
          <a:bodyPr>
            <a:normAutofit/>
          </a:bodyPr>
          <a:lstStyle/>
          <a:p>
            <a:pPr algn="ctr"/>
            <a:r>
              <a:rPr lang="fa-IR" sz="2800" b="1" dirty="0" smtClean="0">
                <a:solidFill>
                  <a:srgbClr val="0070C0"/>
                </a:solidFill>
                <a:cs typeface="B Nazanin" panose="00000400000000000000" pitchFamily="2" charset="-78"/>
              </a:rPr>
              <a:t>سیاست های اجرایی مرکز ملی هوا و تغییر اقلیم </a:t>
            </a:r>
            <a:endParaRPr lang="en-US" sz="2800" b="1" dirty="0">
              <a:solidFill>
                <a:srgbClr val="0070C0"/>
              </a:solidFill>
              <a:cs typeface="B Nazanin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2282" y="749808"/>
            <a:ext cx="10416104" cy="5852160"/>
          </a:xfrm>
        </p:spPr>
        <p:txBody>
          <a:bodyPr>
            <a:normAutofit fontScale="85000" lnSpcReduction="20000"/>
          </a:bodyPr>
          <a:lstStyle/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پيگيري</a:t>
            </a:r>
            <a:r>
              <a:rPr lang="fa-IR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و نظارت بر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اجراي معاينه </a:t>
            </a: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فني موتورخانه 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ها</a:t>
            </a:r>
            <a:r>
              <a:rPr lang="fa-IR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و سامانه های احتراقی 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در كشور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پیگیری 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م</a:t>
            </a:r>
            <a:r>
              <a:rPr lang="fa-IR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منوعیت/ محدودیت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استفاده </a:t>
            </a: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از مواد</a:t>
            </a:r>
            <a:r>
              <a:rPr lang="fa-IR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</a:t>
            </a: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و محصولات </a:t>
            </a:r>
            <a:r>
              <a:rPr lang="fa-IR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آلاینده هوا 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مثل </a:t>
            </a: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آزبست</a:t>
            </a:r>
            <a:endParaRPr lang="fa-IR" sz="2400" dirty="0">
              <a:solidFill>
                <a:prstClr val="black"/>
              </a:solidFill>
              <a:latin typeface="IranNastaliq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ساماندهي</a:t>
            </a:r>
            <a:r>
              <a:rPr lang="fa-IR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و انتقال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</a:t>
            </a: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صنايع </a:t>
            </a:r>
            <a:r>
              <a:rPr lang="fa-IR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آلاینده 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داخل محدوده </a:t>
            </a: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هاي 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شهري</a:t>
            </a:r>
            <a:r>
              <a:rPr lang="fa-IR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به داخل شهرک های صنعتی</a:t>
            </a:r>
            <a:endParaRPr lang="fa-IR" sz="2400" dirty="0">
              <a:solidFill>
                <a:prstClr val="black"/>
              </a:solidFill>
              <a:latin typeface="IranNastaliq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ترویج فناوری های دوستدار محیط زیست و جایگزینی 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انرژی</a:t>
            </a:r>
            <a:r>
              <a:rPr lang="fa-IR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های</a:t>
            </a:r>
            <a:r>
              <a:rPr lang="en-US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</a:t>
            </a: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تجدید پذیر به جای سوخت های فسیلی</a:t>
            </a:r>
            <a:endParaRPr lang="fa-IR" sz="2400" dirty="0">
              <a:solidFill>
                <a:prstClr val="black"/>
              </a:solidFill>
              <a:latin typeface="IranNastaliq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اطلاع رسانی وجریان آزاد اطلاعاتی در ارتباط با پایش آلاینده ها و فرهنگ سازی صحیح در این حوزه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تاکید بر 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توسعه </a:t>
            </a: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سیستم های حمل و نقل عمومی پاک و برخوردار از استانداردهای زیست محیطی 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روز</a:t>
            </a:r>
            <a:endParaRPr lang="fa-IR" sz="2400" dirty="0" smtClean="0">
              <a:solidFill>
                <a:prstClr val="black"/>
              </a:solidFill>
              <a:latin typeface="IranNastaliq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2400" spc="-3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پیگیری ارتقاء کیفیت سوخت و تولید خودرو منطبق بر استانداردهای کشوری</a:t>
            </a:r>
            <a:endParaRPr lang="en-US" sz="2400" dirty="0" smtClean="0">
              <a:solidFill>
                <a:prstClr val="black"/>
              </a:solidFill>
              <a:latin typeface="Calibri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تسریع </a:t>
            </a: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در امور از رده خارج کردن خودروهای فرسوده و آلاینده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تقویت سیستم های مکانیزه معاینه فنی و گسترش آنها در کل کشور</a:t>
            </a:r>
            <a:endParaRPr lang="fa-IR" sz="2400" dirty="0">
              <a:solidFill>
                <a:prstClr val="black"/>
              </a:solidFill>
              <a:latin typeface="IranNastaliq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قانون مند کردن و ساماندهی فعالیتهای تاثیر گذار بر افزایش و تولید آلاینده ها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تدوین فاکتورهای انتشار کشوری آلاینده های هوا و تعیین سهم منابع مختلف در تولید آلودگی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تدوین، تکمیل و به روز رسانی استانداردها و دستورالعمل های هوا، صدا، امواج در بخشهای گوناگون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انجام مطالعات فهرست انتشار در كلان شهرهاي كشور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انجام 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مطالعات مدل</a:t>
            </a:r>
            <a:r>
              <a:rPr lang="fa-IR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 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سازي </a:t>
            </a:r>
            <a:r>
              <a:rPr lang="ar-SA" sz="2400" dirty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انتشار آلودگي  هوا در شهرهاي بزرگ </a:t>
            </a:r>
            <a:r>
              <a:rPr lang="ar-SA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كشور</a:t>
            </a:r>
            <a:endParaRPr lang="fa-IR" sz="2400" dirty="0" smtClean="0">
              <a:solidFill>
                <a:prstClr val="black"/>
              </a:solidFill>
              <a:latin typeface="IranNastaliq"/>
              <a:ea typeface="Calibri"/>
              <a:cs typeface="B Nazanin" pitchFamily="2" charset="-78"/>
            </a:endParaRPr>
          </a:p>
          <a:p>
            <a:pPr marL="274320" lvl="0" indent="-274320" algn="just" defTabSz="914400" rtl="1">
              <a:lnSpc>
                <a:spcPct val="120000"/>
              </a:lnSpc>
              <a:spcBef>
                <a:spcPts val="600"/>
              </a:spcBef>
              <a:buClr>
                <a:srgbClr val="D16349"/>
              </a:buClr>
              <a:buSzPct val="70000"/>
              <a:buFont typeface="Wingdings"/>
              <a:buChar char=""/>
            </a:pPr>
            <a:r>
              <a:rPr lang="fa-IR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راه اندازی سیستم پایش، گزارش دهی و صحه گذاری(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MRV</a:t>
            </a:r>
            <a:r>
              <a:rPr lang="fa-IR" sz="2400" dirty="0" smtClean="0">
                <a:solidFill>
                  <a:prstClr val="black"/>
                </a:solidFill>
                <a:latin typeface="IranNastaliq"/>
                <a:ea typeface="Calibri"/>
                <a:cs typeface="B Nazanin" pitchFamily="2" charset="-78"/>
              </a:rPr>
              <a:t>) در  بخش انرژی</a:t>
            </a:r>
            <a:endParaRPr lang="en-US" sz="2400" dirty="0">
              <a:solidFill>
                <a:prstClr val="black"/>
              </a:solidFill>
              <a:latin typeface="Calibri"/>
              <a:ea typeface="Calibri"/>
              <a:cs typeface="B Nazanin" pitchFamily="2" charset="-78"/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5" y="-22224"/>
            <a:ext cx="742278" cy="742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1991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311</TotalTime>
  <Words>1610</Words>
  <Application>Microsoft Office PowerPoint</Application>
  <PresentationFormat>Custom</PresentationFormat>
  <Paragraphs>151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Wisp</vt:lpstr>
      <vt:lpstr> معاونت محیط زیست انسانی  مرکز ملی هوا و تغییر اقلیم  </vt:lpstr>
      <vt:lpstr>اسناد بالادستی </vt:lpstr>
      <vt:lpstr>مرکز ملی هوا و تغییر اقلیم </vt:lpstr>
      <vt:lpstr>PowerPoint Presentation</vt:lpstr>
      <vt:lpstr>اهم چالش ها</vt:lpstr>
      <vt:lpstr>PowerPoint Presentation</vt:lpstr>
      <vt:lpstr>سیاست ها و خط مشی ها </vt:lpstr>
      <vt:lpstr>سیاست ها و خط مشی ها </vt:lpstr>
      <vt:lpstr>سیاست های اجرایی مرکز ملی هوا و تغییر اقلیم </vt:lpstr>
      <vt:lpstr>برنامه ها و اولویت های مرکز </vt:lpstr>
      <vt:lpstr>برنامه ها و اولویت های مرکز </vt:lpstr>
      <vt:lpstr>فهرست پروژه های پیشنهادی جهت همکاری با وزارت علوم</vt:lpstr>
      <vt:lpstr>ادامه فهرست پروژه های پیشنهادی</vt:lpstr>
      <vt:lpstr>پروژه های در دست اجرا با همکاری مراکز دانشگاهی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fatemeh Fhasani</cp:lastModifiedBy>
  <cp:revision>42</cp:revision>
  <dcterms:created xsi:type="dcterms:W3CDTF">2020-05-30T19:16:44Z</dcterms:created>
  <dcterms:modified xsi:type="dcterms:W3CDTF">2020-05-31T08:22:43Z</dcterms:modified>
</cp:coreProperties>
</file>