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70" r:id="rId3"/>
    <p:sldId id="257" r:id="rId4"/>
    <p:sldId id="258" r:id="rId5"/>
    <p:sldId id="259" r:id="rId6"/>
    <p:sldId id="266" r:id="rId7"/>
    <p:sldId id="260" r:id="rId8"/>
    <p:sldId id="262" r:id="rId9"/>
    <p:sldId id="264" r:id="rId10"/>
    <p:sldId id="261" r:id="rId11"/>
    <p:sldId id="263" r:id="rId12"/>
    <p:sldId id="265" r:id="rId13"/>
    <p:sldId id="268" r:id="rId14"/>
    <p:sldId id="26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4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9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86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31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93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82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14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1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8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5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6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A84E3-0A84-48CF-9809-44FBD05F42E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76013A-4FF9-48AE-8638-0A7BD114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1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8785" y="2194561"/>
            <a:ext cx="8102812" cy="2291377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000" dirty="0" smtClean="0">
                <a:solidFill>
                  <a:srgbClr val="0070C0"/>
                </a:solidFill>
                <a:cs typeface="B Nazanin" panose="00000400000000000000" pitchFamily="2" charset="-78"/>
              </a:rPr>
              <a:t/>
            </a:r>
            <a:br>
              <a:rPr lang="fa-IR" sz="4000" dirty="0" smtClean="0">
                <a:solidFill>
                  <a:srgbClr val="0070C0"/>
                </a:solidFill>
                <a:cs typeface="B Nazanin" panose="00000400000000000000" pitchFamily="2" charset="-78"/>
              </a:rPr>
            </a:br>
            <a:r>
              <a:rPr lang="fa-IR" sz="40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معاونت محیط زیست انسانی</a:t>
            </a:r>
            <a:br>
              <a:rPr lang="fa-IR" sz="4000" dirty="0" smtClean="0">
                <a:solidFill>
                  <a:srgbClr val="0070C0"/>
                </a:solidFill>
                <a:cs typeface="B Nazanin" panose="00000400000000000000" pitchFamily="2" charset="-78"/>
              </a:rPr>
            </a:br>
            <a:r>
              <a:rPr lang="fa-IR" dirty="0" smtClean="0">
                <a:solidFill>
                  <a:srgbClr val="0070C0"/>
                </a:solidFill>
                <a:cs typeface="B Nazanin" panose="00000400000000000000" pitchFamily="2" charset="-78"/>
              </a:rPr>
              <a:t/>
            </a:r>
            <a:br>
              <a:rPr lang="fa-IR" dirty="0" smtClean="0">
                <a:solidFill>
                  <a:srgbClr val="0070C0"/>
                </a:solidFill>
                <a:cs typeface="B Nazanin" panose="00000400000000000000" pitchFamily="2" charset="-78"/>
              </a:rPr>
            </a:br>
            <a:r>
              <a:rPr lang="fa-IR" sz="6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مرکز ملی هوا و تغییر اقلیم </a:t>
            </a:r>
            <a:r>
              <a:rPr lang="fa-IR" dirty="0" smtClean="0">
                <a:cs typeface="B Nazanin" panose="00000400000000000000" pitchFamily="2" charset="-78"/>
              </a:rPr>
              <a:t/>
            </a:r>
            <a:br>
              <a:rPr lang="fa-IR" dirty="0" smtClean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0622" y="4765639"/>
            <a:ext cx="7810052" cy="702474"/>
          </a:xfrm>
        </p:spPr>
        <p:txBody>
          <a:bodyPr>
            <a:normAutofit/>
          </a:bodyPr>
          <a:lstStyle/>
          <a:p>
            <a:pPr algn="ctr" rtl="1"/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خرداد 1399</a:t>
            </a:r>
            <a:endParaRPr lang="en-US" sz="20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06" y="0"/>
            <a:ext cx="1418495" cy="1418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729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689" y="219456"/>
            <a:ext cx="5637008" cy="710914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ها و </a:t>
            </a:r>
            <a:r>
              <a:rPr lang="fa-I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اولویت های مرکز </a:t>
            </a:r>
            <a:endParaRPr lang="en-US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192" y="930370"/>
            <a:ext cx="10222992" cy="5708174"/>
          </a:xfrm>
        </p:spPr>
        <p:txBody>
          <a:bodyPr>
            <a:normAutofit/>
          </a:bodyPr>
          <a:lstStyle/>
          <a:p>
            <a:pPr lvl="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ها و اولویت های این مرکز با </a:t>
            </a:r>
            <a:r>
              <a:rPr lang="fa-I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رویکرد تقویت و ساماندهی نظام پایش زیست محیطی با استفاده از توان و ظرفیت </a:t>
            </a:r>
            <a:r>
              <a:rPr lang="fa-I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دانشگاه ها</a:t>
            </a:r>
            <a:r>
              <a:rPr lang="fa-I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پارک های </a:t>
            </a:r>
            <a:r>
              <a:rPr lang="fa-I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علم و فناوری وپژوهشکده </a:t>
            </a:r>
            <a:r>
              <a:rPr lang="fa-I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 به شرح زیر مدنظر می باشد:  </a:t>
            </a:r>
            <a:endParaRPr lang="fa-IR" sz="2000" dirty="0" smtClean="0">
              <a:solidFill>
                <a:schemeClr val="tx1"/>
              </a:solidFill>
              <a:latin typeface="IranNastaliq"/>
              <a:ea typeface="Calibri"/>
              <a:cs typeface="B Nazanin" pitchFamily="2" charset="-78"/>
            </a:endParaRPr>
          </a:p>
          <a:p>
            <a:pPr lvl="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تهیه فهرست </a:t>
            </a:r>
            <a:r>
              <a:rPr lang="ar-SA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انتشار آلاینده </a:t>
            </a:r>
            <a:r>
              <a:rPr lang="ar-SA" sz="2000" dirty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های هوا و تعیین سهم منابع مختلف در تولید </a:t>
            </a:r>
            <a:r>
              <a:rPr lang="ar-SA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آلودگی</a:t>
            </a:r>
            <a:r>
              <a:rPr lang="fa-IR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 در شهرهای آلوده کشور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B Nazanin" pitchFamily="2" charset="-78"/>
            </a:endParaRPr>
          </a:p>
          <a:p>
            <a:pPr lvl="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ar-SA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انجام مطالعات مدل</a:t>
            </a:r>
            <a:r>
              <a:rPr lang="fa-IR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سازي </a:t>
            </a:r>
            <a:r>
              <a:rPr lang="ar-SA" sz="2000" dirty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انتشار آلودگي </a:t>
            </a:r>
            <a:r>
              <a:rPr lang="ar-SA" sz="200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هوا </a:t>
            </a:r>
            <a:r>
              <a:rPr lang="ar-SA" sz="2000" dirty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در شهرهاي بزرگ كشور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B Nazanin" pitchFamily="2" charset="-78"/>
            </a:endParaRPr>
          </a:p>
          <a:p>
            <a:pPr lvl="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ar-SA" sz="2000" spc="-3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ارتقاء </a:t>
            </a:r>
            <a:r>
              <a:rPr lang="ar-SA" sz="2000" spc="-30" dirty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کیفیت سوخت و تولید خودرو منطبق بر استانداردهای </a:t>
            </a:r>
            <a:r>
              <a:rPr lang="fa-IR" sz="2000" spc="-30" dirty="0" smtClean="0">
                <a:solidFill>
                  <a:schemeClr val="tx1"/>
                </a:solidFill>
                <a:latin typeface="IranNastaliq"/>
                <a:ea typeface="Calibri"/>
                <a:cs typeface="B Nazanin" pitchFamily="2" charset="-78"/>
              </a:rPr>
              <a:t>روز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B Nazanin" pitchFamily="2" charset="-78"/>
            </a:endParaRPr>
          </a:p>
          <a:p>
            <a:pPr lvl="0" algn="r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Calibri"/>
                <a:ea typeface="Calibri"/>
                <a:cs typeface="B Nazanin"/>
              </a:rPr>
              <a:t>تهیه طرح </a:t>
            </a:r>
            <a:r>
              <a:rPr lang="fa-IR" sz="2000" dirty="0">
                <a:solidFill>
                  <a:schemeClr val="tx1"/>
                </a:solidFill>
                <a:latin typeface="Calibri"/>
                <a:ea typeface="Calibri"/>
                <a:cs typeface="B Nazanin"/>
              </a:rPr>
              <a:t>برآورد سود-هزینه قانون هوای پاک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lvl="0" algn="r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fa-IR" sz="2000" dirty="0">
                <a:solidFill>
                  <a:schemeClr val="tx1"/>
                </a:solidFill>
                <a:latin typeface="Calibri"/>
                <a:ea typeface="Calibri"/>
                <a:cs typeface="B Nazanin"/>
              </a:rPr>
              <a:t>تهیه اطلس صنایع آلاینده کشور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lvl="0" algn="r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Calibri"/>
                <a:ea typeface="Calibri"/>
                <a:cs typeface="B Nazanin"/>
              </a:rPr>
              <a:t>تهیه طرح </a:t>
            </a:r>
            <a:r>
              <a:rPr lang="fa-IR" sz="2000" dirty="0">
                <a:solidFill>
                  <a:schemeClr val="tx1"/>
                </a:solidFill>
                <a:latin typeface="Calibri"/>
                <a:ea typeface="Calibri"/>
                <a:cs typeface="B Nazanin"/>
              </a:rPr>
              <a:t>برآورد میزان دستیابی به شاخص های توسعه پایدار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lvl="0" algn="just" defTabSz="914400" rtl="1">
              <a:lnSpc>
                <a:spcPct val="115000"/>
              </a:lnSpc>
              <a:spcBef>
                <a:spcPts val="0"/>
              </a:spcBef>
              <a:buClrTx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Calibri"/>
                <a:ea typeface="Calibri"/>
                <a:cs typeface="B Nazanin" panose="00000400000000000000" pitchFamily="2" charset="-78"/>
              </a:rPr>
              <a:t>اتجام ممیزی </a:t>
            </a:r>
            <a:r>
              <a:rPr lang="fa-IR" sz="2000" dirty="0">
                <a:solidFill>
                  <a:schemeClr val="tx1"/>
                </a:solidFill>
                <a:latin typeface="Calibri"/>
                <a:ea typeface="Calibri"/>
                <a:cs typeface="B Nazanin" panose="00000400000000000000" pitchFamily="2" charset="-78"/>
              </a:rPr>
              <a:t>انرژی و مدلسازی ساختمان‌های سازمان محیط‌زیست به منظور ارائه برنامه کاهش مصرف انرژی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lvl="0" algn="just" defTabSz="914400" rtl="1">
              <a:lnSpc>
                <a:spcPct val="115000"/>
              </a:lnSpc>
              <a:spcBef>
                <a:spcPts val="0"/>
              </a:spcBef>
              <a:buClrTx/>
              <a:buFont typeface="Courier New" panose="02070309020205020404" pitchFamily="49" charset="0"/>
              <a:buChar char="o"/>
            </a:pPr>
            <a:r>
              <a:rPr lang="fa-IR" sz="2000" dirty="0" smtClean="0">
                <a:solidFill>
                  <a:schemeClr val="tx1"/>
                </a:solidFill>
                <a:latin typeface="Calibri"/>
                <a:ea typeface="Calibri"/>
                <a:cs typeface="B Nazanin" panose="00000400000000000000" pitchFamily="2" charset="-78"/>
              </a:rPr>
              <a:t>راه اندازی </a:t>
            </a:r>
            <a:r>
              <a:rPr lang="fa-IR" sz="2000" dirty="0">
                <a:solidFill>
                  <a:schemeClr val="tx1"/>
                </a:solidFill>
                <a:latin typeface="Calibri"/>
                <a:ea typeface="Calibri"/>
                <a:cs typeface="B Nazanin" panose="00000400000000000000" pitchFamily="2" charset="-78"/>
              </a:rPr>
              <a:t>سیستم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MRV</a:t>
            </a:r>
            <a:r>
              <a:rPr lang="en-US" sz="2000" dirty="0" smtClean="0">
                <a:solidFill>
                  <a:schemeClr val="tx1"/>
                </a:solidFill>
                <a:latin typeface="B Nazanin"/>
                <a:ea typeface="Calibri"/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latin typeface="B Nazanin"/>
                <a:ea typeface="Calibri"/>
                <a:cs typeface="B Nazanin" panose="00000400000000000000" pitchFamily="2" charset="-78"/>
              </a:rPr>
              <a:t> انتشار </a:t>
            </a:r>
            <a:r>
              <a:rPr lang="fa-IR" sz="2000" dirty="0">
                <a:solidFill>
                  <a:schemeClr val="tx1"/>
                </a:solidFill>
                <a:latin typeface="B Nazanin"/>
                <a:ea typeface="Calibri"/>
                <a:cs typeface="B Nazanin" panose="00000400000000000000" pitchFamily="2" charset="-78"/>
              </a:rPr>
              <a:t>آلاینده ها و گازهای گلخانه ای </a:t>
            </a:r>
            <a:r>
              <a:rPr lang="fa-IR" sz="2000" dirty="0" smtClean="0">
                <a:solidFill>
                  <a:schemeClr val="tx1"/>
                </a:solidFill>
                <a:latin typeface="B Nazanin"/>
                <a:ea typeface="Calibri"/>
                <a:cs typeface="B Nazanin" panose="00000400000000000000" pitchFamily="2" charset="-78"/>
              </a:rPr>
              <a:t>در بخش انرژی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marL="274320" lvl="0" indent="-274320" algn="just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endParaRPr lang="fa-IR" sz="2000" dirty="0">
              <a:solidFill>
                <a:prstClr val="black"/>
              </a:solidFill>
              <a:latin typeface="Calibri"/>
              <a:ea typeface="Calibri"/>
              <a:cs typeface="B Nazanin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endParaRPr lang="fa-IR" sz="20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87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628" y="219456"/>
            <a:ext cx="5712311" cy="710914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</a:t>
            </a:r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 و </a:t>
            </a:r>
            <a:r>
              <a:rPr lang="fa-I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اولویت های مرکز </a:t>
            </a:r>
            <a:endParaRPr lang="en-US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673" y="930370"/>
            <a:ext cx="10812511" cy="5708174"/>
          </a:xfrm>
        </p:spPr>
        <p:txBody>
          <a:bodyPr>
            <a:normAutofit/>
          </a:bodyPr>
          <a:lstStyle/>
          <a:p>
            <a:pPr algn="just" defTabSz="914400" rt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همکاری و مشارکت بخش های مطالعاتی  در 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اجرای پروژه های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NAMA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 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و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GCF</a:t>
            </a:r>
            <a:r>
              <a:rPr lang="en-US" sz="2000" dirty="0">
                <a:solidFill>
                  <a:prstClr val="black"/>
                </a:solidFill>
                <a:latin typeface="B Nazanin"/>
                <a:ea typeface="Calibri"/>
                <a:cs typeface="B Nazanin" panose="00000400000000000000" pitchFamily="2" charset="-78"/>
              </a:rPr>
              <a:t> </a:t>
            </a:r>
            <a:r>
              <a:rPr lang="fa-IR" sz="2000" dirty="0">
                <a:solidFill>
                  <a:prstClr val="black"/>
                </a:solidFill>
                <a:latin typeface="B Nazanin"/>
                <a:ea typeface="Calibri"/>
                <a:cs typeface="B Nazanin" panose="00000400000000000000" pitchFamily="2" charset="-78"/>
              </a:rPr>
              <a:t>در کشور 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algn="r" defTabSz="914400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Font typeface="Wingdings" panose="05000000000000000000" pitchFamily="2" charset="2"/>
              <a:buChar char="§"/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Times New Roman"/>
                <a:cs typeface="B Nazanin" panose="00000400000000000000" pitchFamily="2" charset="-78"/>
              </a:rPr>
              <a:t>همکاری در استقرار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Times New Roman"/>
                <a:cs typeface="B Nazanin" panose="00000400000000000000" pitchFamily="2" charset="-78"/>
              </a:rPr>
              <a:t>نظام مدیریتی سازگار با تغییر اقلیم </a:t>
            </a:r>
            <a:endParaRPr lang="en-US" sz="2000" dirty="0">
              <a:solidFill>
                <a:prstClr val="black"/>
              </a:solidFill>
              <a:latin typeface="Calibri"/>
              <a:ea typeface="Times New Roman"/>
              <a:cs typeface="B Nazanin" panose="00000400000000000000" pitchFamily="2" charset="-78"/>
            </a:endParaRPr>
          </a:p>
          <a:p>
            <a:pPr lvl="0" algn="just" defTabSz="914400" rt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ظرفیت سازی کارشناسان استانی برای تهیه موجودی انتشار گاز های گلخانه 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ای با همکاری دانشگاه های و مراکز تحقیقاتی </a:t>
            </a:r>
          </a:p>
          <a:p>
            <a:pPr marL="274320" lvl="0" indent="-274320" algn="just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/>
              </a:rPr>
              <a:t>همکاری با مراکز علمی و تحقیقاتی در پایش وضعیت انتشار آلودگی هوا، صدا و امواج در سطح کشور </a:t>
            </a:r>
          </a:p>
          <a:p>
            <a:pPr marL="274320" lvl="0" indent="-274320" algn="just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/>
              </a:rPr>
              <a:t>بهره مندی از توان علمی پارکهای علم و فناوری در تهیه تجهیزات ایستگاه های پایش صدا و امواج</a:t>
            </a:r>
          </a:p>
          <a:p>
            <a:pPr lvl="0" algn="r" defTabSz="914400" rtl="1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مستند سازی وضعیت گذشته و حال که می توان از آن در کنترل پیامدهای حاصله، بازنگری فرایند مدیریت، تغییر بازخوردها و انجام اقدامات مدیریتی مناسب (تصمیم گیری) و اقدامات اجرایی تقلیل دهنده آثار زیانبار </a:t>
            </a:r>
          </a:p>
          <a:p>
            <a:pPr lvl="0" algn="just" defTabSz="914400" rtl="1">
              <a:lnSpc>
                <a:spcPct val="115000"/>
              </a:lnSpc>
              <a:spcBef>
                <a:spcPct val="20000"/>
              </a:spcBef>
              <a:buClrTx/>
              <a:buFont typeface="Symbol"/>
              <a:buChar char="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کمک به اجرای مقررات و قوانین زیست محیطی در ارتباط با مصرف منابع 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lvl="0" algn="just" defTabSz="914400" rtl="1">
              <a:lnSpc>
                <a:spcPct val="115000"/>
              </a:lnSpc>
              <a:spcBef>
                <a:spcPct val="20000"/>
              </a:spcBef>
              <a:buClrTx/>
              <a:buFont typeface="Symbol"/>
              <a:buChar char="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بررسی جنبه های مختلف زیست محیطی واحد و تهیه بانک اطلاعات مناسب و خروجی اطلاعات مدیریتی برای تصمیم گیری ها ،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lvl="0" algn="just" defTabSz="914400" rtl="1">
              <a:lnSpc>
                <a:spcPct val="115000"/>
              </a:lnSpc>
              <a:spcBef>
                <a:spcPct val="20000"/>
              </a:spcBef>
              <a:buClrTx/>
              <a:buFont typeface="Symbol"/>
              <a:buChar char="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پیشگیری از آلودگی و تخریب محیط زیست و مطابقت وضعیت محیط زیست با حدود مجاز 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lvl="0" algn="just" defTabSz="914400" rtl="1">
              <a:lnSpc>
                <a:spcPct val="115000"/>
              </a:lnSpc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حل مشکلات آلایندگی 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هوای واحدهای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صنعتی با بهره گیری از ظرفیت های دانشگاهی و 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شرکت های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دانش بنیان </a:t>
            </a:r>
            <a:endParaRPr lang="fa-IR" sz="2000" dirty="0" smtClean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algn="just" defTabSz="914400" rtl="1">
              <a:lnSpc>
                <a:spcPct val="115000"/>
              </a:lnSpc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حذف فلرینگ از صنایع نفتی(مرحله استخراج و فرآوری)</a:t>
            </a:r>
          </a:p>
          <a:p>
            <a:pPr marL="0" lvl="0" indent="0" algn="just" defTabSz="914400" rtl="1">
              <a:lnSpc>
                <a:spcPct val="115000"/>
              </a:lnSpc>
              <a:spcBef>
                <a:spcPct val="20000"/>
              </a:spcBef>
              <a:buClrTx/>
              <a:buNone/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    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marL="274320" lvl="0" indent="-274320" algn="just" defTabSz="914400" rtl="1">
              <a:lnSpc>
                <a:spcPct val="115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endParaRPr lang="fa-IR" sz="2000" dirty="0">
              <a:solidFill>
                <a:prstClr val="black"/>
              </a:solidFill>
              <a:latin typeface="Calibri"/>
              <a:ea typeface="Calibri"/>
              <a:cs typeface="B Nazanin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endParaRPr lang="fa-IR" sz="20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49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862" y="505776"/>
            <a:ext cx="8520056" cy="849688"/>
          </a:xfrm>
        </p:spPr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فهرست پروژه های پیشنهادی جهت همکاری با وزارت علوم</a:t>
            </a:r>
            <a:endParaRPr lang="en-US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742" y="1344706"/>
            <a:ext cx="9144000" cy="5013063"/>
          </a:xfrm>
        </p:spPr>
        <p:txBody>
          <a:bodyPr>
            <a:noAutofit/>
          </a:bodyPr>
          <a:lstStyle/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تعیین حدود مجاز بو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کاهش و کنترل بوی پیرامون فرودگاه امام خمینی(مسیر تهران-قم)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سولفورزدایی از مازوت جهت مصرف در نیروگاه ها و صنایع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توسعه مرکز تست آلایندگی خودروهای دیزلی( نصب ذره شماره)</a:t>
            </a: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طرح مدیریت و پایش آلاینده های زیست محیطی (مپسا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)</a:t>
            </a: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طرح حمایت از نیروگاه های حرارتی جهت کاهش انتشار گازهای گلخانه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ای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منشاء یابی ذرات در سایر کلانشهرها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راه اندازی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MRV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  کاهش انتشار در بخش انرژی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تعیین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حدود مجاز آلایندگی و تراز صدای خودروها و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موتورسیکلت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ها </a:t>
            </a: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برآورد ردپای کربن محصولات تولیدی در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کشور</a:t>
            </a: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برآورد خسارت آلاینده‌های هوا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در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پالایشگاه‌ها و پتروشیمی‌ها و ارائه سناریوهای مدیریتی مبتنی بر ابزارهای اقتصادی جهت کنترل آلاینده‌ها و کاهش آن</a:t>
            </a:r>
            <a:endParaRPr lang="fa-IR" sz="2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 rtl="1"/>
            <a:endParaRPr lang="fa-IR" sz="2000" dirty="0">
              <a:cs typeface="B Nazanin" pitchFamily="2" charset="-78"/>
            </a:endParaRPr>
          </a:p>
          <a:p>
            <a:pPr marL="0" indent="0" algn="r" rtl="1">
              <a:buNone/>
            </a:pPr>
            <a:endParaRPr lang="en-US" sz="2000" dirty="0">
              <a:cs typeface="B Nazanin" pitchFamily="2" charset="-78"/>
            </a:endParaRP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/>
            <a:endParaRPr lang="en-US" sz="2000" dirty="0">
              <a:cs typeface="B Nazanin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06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325" y="860779"/>
            <a:ext cx="7046259" cy="677565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solidFill>
                  <a:srgbClr val="0070C0"/>
                </a:solidFill>
              </a:rPr>
              <a:t>ادامه فهرست پروژه </a:t>
            </a:r>
            <a:r>
              <a:rPr lang="fa-IR" sz="3200" dirty="0">
                <a:solidFill>
                  <a:srgbClr val="0070C0"/>
                </a:solidFill>
              </a:rPr>
              <a:t>های </a:t>
            </a:r>
            <a:r>
              <a:rPr lang="fa-IR" sz="3200" dirty="0" smtClean="0">
                <a:solidFill>
                  <a:srgbClr val="0070C0"/>
                </a:solidFill>
              </a:rPr>
              <a:t>پیشنهادی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25619"/>
            <a:ext cx="8372830" cy="3985603"/>
          </a:xfrm>
        </p:spPr>
        <p:txBody>
          <a:bodyPr>
            <a:normAutofit/>
          </a:bodyPr>
          <a:lstStyle/>
          <a:p>
            <a:pPr algn="just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شناسایی منابع انتشار آلاینده های سمی در مناطق شهری (شامل 8 کلان شهر،عسلویه و بندر ماهشهر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)</a:t>
            </a:r>
          </a:p>
          <a:p>
            <a:pPr algn="just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بررسی امکان‌سنجی و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تعیین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حدود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مجاز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منطقه‌ای آلاینده های هوا برای صنایع</a:t>
            </a:r>
          </a:p>
          <a:p>
            <a:pPr algn="just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 ارزیابی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اثرات زیست محیطی،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سلامتی، اجتماعی و فرهنگی ناشی از تغییر اقلیم بر اقتصاد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کشور</a:t>
            </a:r>
          </a:p>
          <a:p>
            <a:pPr algn="just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تهیه اطلس صنایع بالقوه آلاینده‌ی هوای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کشور</a:t>
            </a:r>
          </a:p>
          <a:p>
            <a:pPr lvl="0" algn="just" rtl="1"/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تعیین ظرفیت تهویه هوا(ظرفیت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خودپالایی هوا) در مناطق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صنعتی و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در حال توسعه</a:t>
            </a:r>
          </a:p>
          <a:p>
            <a:pPr lvl="0" algn="just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تعیین حدود مجاز انتشار ذرات در معادن</a:t>
            </a:r>
            <a:endParaRPr lang="fa-IR" sz="20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000" dirty="0" smtClean="0">
              <a:cs typeface="B Nazanin" pitchFamily="2" charset="-78"/>
            </a:endParaRPr>
          </a:p>
          <a:p>
            <a:pPr algn="just" rtl="1"/>
            <a:endParaRPr lang="en-US" sz="2000" dirty="0">
              <a:cs typeface="B Nazanin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704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176" y="624110"/>
            <a:ext cx="6766560" cy="795899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70C0"/>
                </a:solidFill>
              </a:rPr>
              <a:t>پروژه های در دست اجرا با </a:t>
            </a:r>
            <a:r>
              <a:rPr lang="fa-IR" sz="2400" dirty="0">
                <a:solidFill>
                  <a:srgbClr val="0070C0"/>
                </a:solidFill>
              </a:rPr>
              <a:t>همکاری مراکز دانشگاهی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969" y="2036781"/>
            <a:ext cx="7802676" cy="3777622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تهیه فهرست انتشار کلانشهرها( در 10 شهر) -کنسرسیوم دانشگاه های برتر کشور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تهیه دستورالعمل نحوه محاسبه جرایم آلودگی هوا- دانشگاه شهید بهشتی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منشاء یابی ذرات در اصفهان- دانشگاه صنعتی شریف</a:t>
            </a:r>
            <a:endParaRPr lang="en-US" sz="2000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182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7697" y="871368"/>
            <a:ext cx="8340557" cy="4797912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endParaRPr lang="fa-IR" sz="5400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fa-IR" sz="7800" dirty="0" smtClean="0">
                <a:solidFill>
                  <a:srgbClr val="0070C0"/>
                </a:solidFill>
              </a:rPr>
              <a:t>پایان</a:t>
            </a:r>
          </a:p>
          <a:p>
            <a:pPr marL="0" indent="0" algn="ctr" rtl="1">
              <a:buNone/>
            </a:pPr>
            <a:endParaRPr lang="fa-IR" sz="3600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fa-IR" sz="3600" dirty="0" smtClean="0">
                <a:solidFill>
                  <a:srgbClr val="0070C0"/>
                </a:solidFill>
              </a:rPr>
              <a:t>با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rgbClr val="0070C0"/>
                </a:solidFill>
              </a:rPr>
              <a:t>تشکر از حسن توجه</a:t>
            </a:r>
          </a:p>
          <a:p>
            <a:pPr marL="0" indent="0" algn="ctr" rtl="1">
              <a:buNone/>
            </a:pPr>
            <a:endParaRPr lang="fa-IR" sz="3600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fa-IR" sz="3600" dirty="0" smtClean="0">
                <a:solidFill>
                  <a:srgbClr val="0070C0"/>
                </a:solidFill>
              </a:rPr>
              <a:t> خرداد 99</a:t>
            </a:r>
          </a:p>
          <a:p>
            <a:pPr marL="0" indent="0" algn="ctr" rtl="1">
              <a:buNone/>
            </a:pP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93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5292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 smtClean="0">
                <a:cs typeface="B Nazanin" pitchFamily="2" charset="-78"/>
              </a:rPr>
              <a:t>اسناد بالادستی </a:t>
            </a:r>
            <a:endParaRPr lang="fa-IR" sz="32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24" y="1387736"/>
            <a:ext cx="9783388" cy="4765638"/>
          </a:xfrm>
        </p:spPr>
        <p:txBody>
          <a:bodyPr>
            <a:normAutofit fontScale="85000" lnSpcReduction="20000"/>
          </a:bodyPr>
          <a:lstStyle/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سیاست های ابلاغی مقام معظم رهبری در حوزه محیط زیست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سند چشم انداز کشور(افق 1404)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قانون حفاظت و بهسازی محیط زیست مصوب 1353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مصوبه هیئت وزیران 10/2/93(احکام منابع متحرک)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قانون هوای پاک مصوب 1396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آیین نامه های اجرایی قانون هوای پاک، مصوب هیئت وزیران 1397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قانون برنامه ششم توسعه 1400-1395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برنامه کاهش آلودگی هوای در هشت شهر بزرگ کشور مصوبه  212326 تاریخ 16/12/1390 هیئت وزیران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مصوبه 38454 مورخ 2/4/1395 هیئت وزیران در خصوص تشکیل کارگروه کاهش آلودگی هوای کلانشهرها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ar-SA" sz="2200" dirty="0">
                <a:solidFill>
                  <a:srgbClr val="404040"/>
                </a:solidFill>
                <a:cs typeface="B Nazanin" pitchFamily="2" charset="-78"/>
              </a:rPr>
              <a:t>تصویب نامه شماره 12782/ت49952(بند </a:t>
            </a:r>
            <a:r>
              <a:rPr lang="ar-SA" sz="2200" dirty="0" smtClean="0">
                <a:solidFill>
                  <a:srgbClr val="404040"/>
                </a:solidFill>
                <a:cs typeface="B Nazanin" pitchFamily="2" charset="-78"/>
              </a:rPr>
              <a:t>1-4</a:t>
            </a:r>
            <a:r>
              <a:rPr lang="fa-IR" sz="2200" dirty="0" smtClean="0">
                <a:solidFill>
                  <a:srgbClr val="404040"/>
                </a:solidFill>
                <a:cs typeface="B Nazanin" pitchFamily="2" charset="-78"/>
              </a:rPr>
              <a:t> </a:t>
            </a:r>
            <a:r>
              <a:rPr lang="ar-SA" sz="2200" dirty="0" smtClean="0">
                <a:solidFill>
                  <a:srgbClr val="404040"/>
                </a:solidFill>
                <a:cs typeface="B Nazanin" pitchFamily="2" charset="-78"/>
              </a:rPr>
              <a:t>تجزیه </a:t>
            </a:r>
            <a:r>
              <a:rPr lang="ar-SA" sz="2200" dirty="0">
                <a:solidFill>
                  <a:srgbClr val="404040"/>
                </a:solidFill>
                <a:cs typeface="B Nazanin" pitchFamily="2" charset="-78"/>
              </a:rPr>
              <a:t>و تحلیل مستمر سوخت مصرفی کشور در بازه های زمانی سه ماهه)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آیین نامه اجرایی بازار بهینه سازی انرژی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قانون اصلاح الگوی مصرف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marL="347472" indent="-347472" algn="just" rtl="1"/>
            <a:r>
              <a:rPr lang="fa-IR" sz="2200" dirty="0">
                <a:solidFill>
                  <a:srgbClr val="404040"/>
                </a:solidFill>
                <a:cs typeface="B Nazanin" pitchFamily="2" charset="-78"/>
              </a:rPr>
              <a:t>کنوانسیون تغییر اقلیم</a:t>
            </a:r>
            <a:endParaRPr lang="en-US" sz="2200" dirty="0">
              <a:latin typeface="Tahoma"/>
              <a:cs typeface="B Nazanin" pitchFamily="2" charset="-78"/>
            </a:endParaRPr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9038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350" y="148622"/>
            <a:ext cx="6856592" cy="679717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مرکز ملی هوا و تغییر اقلیم </a:t>
            </a:r>
            <a:endParaRPr lang="en-US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44" y="920175"/>
            <a:ext cx="10241280" cy="571836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گروه های تخصصی این مرکز شامل: دبیرخانه کارگروه ملی کاهش آلودگی هوا، دبیرخانه صدور مجوزهای زیست محیطی ، گروه آلودگی هوا، گروه تحلیل داده ها، گروه گرد و غبار، گروه انرژی، صدا و امواج و گروه تغییر اقلیم و حفاظت از اتمسفر  </a:t>
            </a:r>
          </a:p>
          <a:p>
            <a:pPr algn="r" rtl="1"/>
            <a:endParaRPr lang="fa-IR" sz="2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0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اهم وظایف </a:t>
            </a: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: 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تهیه و تدوین پیش نویس قوانین، ضوابط و مقررات زیست محیطی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تهیه حدودمجاز و استانداردهای زیست محیطی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برقراری سیستم مدیریت کیفیت هوا  و  انرژی  به منظور برنامه ریزی و سیاست گذاری کلان  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شناسایی منابع آلاینده هوا جهت برنامه ریزی کنترل و کاهش آلاینده ها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تهیه فهرست انتشار و منشاء یابی آلاینده های هوا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نظارت بر روند اجرای قوانین و مصوبات و پایش مستمر منایع آلاینده هوا  با روشهای مدلسازی و به روز رسانی فهرست انتشار 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نظارت بر فعالیت صنایع در راستای کاهش انتشار گازهای گلخانه ای مطابق با تعهدات بین المللی</a:t>
            </a:r>
          </a:p>
          <a:p>
            <a:pPr lvl="1" algn="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تهیه و تنظیم استانداردهای زیست محیطی در زمینه تکنولوژیهای پاک و نجدید شونده  </a:t>
            </a:r>
          </a:p>
          <a:p>
            <a:pPr lvl="1" algn="r" rtl="1"/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endParaRPr lang="en-US" sz="2200" dirty="0">
              <a:cs typeface="B Nazanin" panose="00000400000000000000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281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512" y="420624"/>
            <a:ext cx="9966960" cy="5980176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سیاست گذاری های لازم، تدوین برنامه های کوتاه مدت، میان و بلند مدت در سطح ملی در راستای بهبود کیفیت  هوا، مدیریت انرژی، و کنترل منابع انتشار صدا و امواج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ایجاد هماهنگی های لازم با سایر سازمان ها و دستگاه های مرتبط در خصوص آلودگی هوا و تغییر اقلیم 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هماهنگی و برنامه ریزی در امور مربوط به کنوانسیون ها و تعهدات بین المللی و منطقه ای کشور در زمینه هوا  و جو 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ظرفیت سازی در استفاده بیشتر از پتانسیل ساز و کار توسعه پاک در کشور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مقابله با شرایط بحران و آلودگی هوا از طریق برقراری سیستم مدیریت کیفیت هوا 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بررسی و مطالعه در زمینه آلاینده های فرامرزی 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ارائه راهکارهای علمی درخصوص کنترل واحدهای آلاینده هوا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بررسی روش های به کارگیری سیستم های کنترل و کاهش آلودگی هوا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سیاست گذاری و نظارت بر کاهش انتشار گازهای گلخانه ای و آلاینده های هوا ناشی از بخش انرژی</a:t>
            </a:r>
          </a:p>
          <a:p>
            <a:pPr algn="r" rtl="1">
              <a:lnSpc>
                <a:spcPct val="120000"/>
              </a:lnSpc>
              <a:spcAft>
                <a:spcPts val="12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تعیین رقم میزان کاهش هزینه های زیست محیطی و اجتماعی به دلیل استفاده از انرژی های تجدیدپذیر و پاک</a:t>
            </a:r>
          </a:p>
          <a:p>
            <a:pPr algn="r" rt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95" y="0"/>
            <a:ext cx="738188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44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9868" y="276638"/>
            <a:ext cx="6002767" cy="648520"/>
          </a:xfrm>
        </p:spPr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اهم چالش ها</a:t>
            </a:r>
            <a:endParaRPr lang="en-US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39" y="1060704"/>
            <a:ext cx="10485055" cy="5650992"/>
          </a:xfrm>
        </p:spPr>
        <p:txBody>
          <a:bodyPr>
            <a:normAutofit fontScale="85000" lnSpcReduction="20000"/>
          </a:bodyPr>
          <a:lstStyle/>
          <a:p>
            <a:pPr marL="285750" lvl="0" indent="-285750" algn="just" defTabSz="914400" rtl="1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fa-IR" sz="2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کمبود </a:t>
            </a:r>
            <a:r>
              <a:rPr lang="ar-SA" sz="2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سوخت </a:t>
            </a:r>
            <a:r>
              <a:rPr lang="ar-SA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گاز</a:t>
            </a:r>
            <a:r>
              <a:rPr lang="fa-IR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 طبیعی</a:t>
            </a:r>
            <a:r>
              <a:rPr lang="ar-SA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 در فصول سرد سال</a:t>
            </a:r>
            <a:r>
              <a:rPr lang="fa-IR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 </a:t>
            </a:r>
            <a:r>
              <a:rPr lang="fa-IR" sz="2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و استفاده واحدهای </a:t>
            </a:r>
            <a:r>
              <a:rPr lang="fa-IR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صنعتی به ویژه نیروگاه ها </a:t>
            </a:r>
            <a:r>
              <a:rPr lang="fa-IR" sz="2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از سوخت مایع</a:t>
            </a:r>
            <a:endParaRPr lang="fa-IR" sz="26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B Nazanin" pitchFamily="2" charset="-78"/>
            </a:endParaRPr>
          </a:p>
          <a:p>
            <a:pPr marL="285750" lvl="0" indent="-285750" algn="just" defTabSz="914400" rtl="1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ar-SA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عدم تجهیز بسیاری از نیروگاه ها به سیستم های کنترلی</a:t>
            </a:r>
            <a:endParaRPr lang="en-US" sz="2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B Nazanin" panose="00000400000000000000" pitchFamily="2" charset="-78"/>
            </a:endParaRPr>
          </a:p>
          <a:p>
            <a:pPr marL="285750" lvl="0" indent="-285750" algn="just" defTabSz="914400" rtl="1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ar-SA" sz="26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B Nazanin" pitchFamily="2" charset="-78"/>
              </a:rPr>
              <a:t>عدم توزیع سوخت استاندارد در کل کشور</a:t>
            </a:r>
            <a:endParaRPr lang="fa-IR" sz="26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B Nazanin" pitchFamily="2" charset="-78"/>
            </a:endParaRPr>
          </a:p>
          <a:p>
            <a:pPr marL="285750" lvl="0" indent="-285750" algn="just" defTabSz="914400" rtl="1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fa-IR" sz="26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B Nazanin" pitchFamily="2" charset="-78"/>
              </a:rPr>
              <a:t>نبود</a:t>
            </a:r>
            <a:r>
              <a:rPr lang="ar-SA" sz="26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B Nazanin" pitchFamily="2" charset="-78"/>
              </a:rPr>
              <a:t> </a:t>
            </a:r>
            <a:r>
              <a:rPr lang="fa-IR" sz="26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B Nazanin" pitchFamily="2" charset="-78"/>
              </a:rPr>
              <a:t>بانک اطلاعاتی منسجم میزان انتشار گازهای گلخانه ای از واحدهای صنعتی بزرگ کشور </a:t>
            </a:r>
            <a:endParaRPr lang="fa-IR" sz="2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B Nazanin" pitchFamily="2" charset="-78"/>
            </a:endParaRPr>
          </a:p>
          <a:p>
            <a:pPr marL="285750" lvl="0" indent="-285750" algn="just" defTabSz="914400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ar-SA" sz="2600" dirty="0">
                <a:solidFill>
                  <a:prstClr val="black"/>
                </a:solidFill>
                <a:latin typeface="Times New Roman"/>
                <a:ea typeface="Times New Roman"/>
                <a:cs typeface="B Nazanin" panose="00000400000000000000" pitchFamily="2" charset="-78"/>
              </a:rPr>
              <a:t>نگاه درآمدی مسئولین محلی به عوارض آلایندگی- نبود سازوکار مشخص در خصوص نحوه و محل هزینه کرد</a:t>
            </a:r>
            <a:endParaRPr lang="en-US" sz="2600" dirty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marL="285750" lvl="0" indent="-285750" algn="just" defTabSz="914400" rtl="1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ar-SA" sz="2600" dirty="0">
                <a:solidFill>
                  <a:prstClr val="black"/>
                </a:solidFill>
                <a:latin typeface="Times New Roman"/>
                <a:ea typeface="Times New Roman"/>
                <a:cs typeface="B Nazanin" panose="00000400000000000000" pitchFamily="2" charset="-78"/>
              </a:rPr>
              <a:t>بارگذاری صنعت بیش از توان اکولوژیکی-بارگذاری </a:t>
            </a:r>
            <a:r>
              <a:rPr lang="ar-SA" sz="2600" dirty="0" smtClean="0">
                <a:solidFill>
                  <a:prstClr val="black"/>
                </a:solidFill>
                <a:latin typeface="Times New Roman"/>
                <a:ea typeface="Times New Roman"/>
                <a:cs typeface="B Nazanin" panose="00000400000000000000" pitchFamily="2" charset="-78"/>
              </a:rPr>
              <a:t>جمعیتی</a:t>
            </a:r>
            <a:r>
              <a:rPr lang="fa-IR" sz="2600" dirty="0" smtClean="0">
                <a:solidFill>
                  <a:prstClr val="black"/>
                </a:solidFill>
                <a:latin typeface="Times New Roman"/>
                <a:ea typeface="Times New Roman"/>
                <a:cs typeface="B Nazanin" panose="00000400000000000000" pitchFamily="2" charset="-78"/>
              </a:rPr>
              <a:t> در برخی از مناطق به ویژه عسلویه، ماهشهر و کلانشهرهای تهران، اصفهان و اراک</a:t>
            </a:r>
            <a:endParaRPr lang="fa-IR" sz="2600" dirty="0">
              <a:solidFill>
                <a:prstClr val="black"/>
              </a:solidFill>
              <a:latin typeface="Century Schoolbook"/>
              <a:cs typeface="B Nazanin" panose="00000400000000000000" pitchFamily="2" charset="-78"/>
            </a:endParaRPr>
          </a:p>
          <a:p>
            <a:pPr marL="285750" lvl="0" indent="-285750" algn="just" defTabSz="914400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fa-IR" sz="26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عدم تامین زیرساخت ها و نیازمندی های لازم جهت اجرای </a:t>
            </a:r>
            <a:r>
              <a:rPr lang="fa-IR" sz="26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کامل مصوبات و قوانین مربوط به آلودگی هوا </a:t>
            </a:r>
            <a:endParaRPr lang="fa-IR" sz="2600" dirty="0" smtClean="0">
              <a:solidFill>
                <a:prstClr val="black"/>
              </a:solidFill>
              <a:latin typeface="Calibri"/>
              <a:ea typeface="Calibri"/>
              <a:cs typeface="B Nazanin" panose="00000400000000000000" pitchFamily="2" charset="-78"/>
            </a:endParaRPr>
          </a:p>
          <a:p>
            <a:pPr marL="285750" lvl="0" indent="-285750" algn="just" defTabSz="914400" rtl="1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fa-IR" sz="2600" dirty="0" smtClean="0">
                <a:solidFill>
                  <a:prstClr val="black"/>
                </a:solidFill>
                <a:latin typeface="Times New Roman"/>
                <a:cs typeface="B Nazanin" panose="00000400000000000000" pitchFamily="2" charset="-78"/>
              </a:rPr>
              <a:t>نبود اطلاعات لازم در خصوص آلاینده </a:t>
            </a:r>
            <a:r>
              <a:rPr lang="fa-IR" sz="2600" dirty="0">
                <a:solidFill>
                  <a:prstClr val="black"/>
                </a:solidFill>
                <a:latin typeface="Times New Roman"/>
                <a:cs typeface="B Nazanin" panose="00000400000000000000" pitchFamily="2" charset="-78"/>
              </a:rPr>
              <a:t>های </a:t>
            </a:r>
            <a:r>
              <a:rPr lang="fa-IR" sz="2600" dirty="0" smtClean="0">
                <a:solidFill>
                  <a:prstClr val="black"/>
                </a:solidFill>
                <a:latin typeface="Times New Roman"/>
                <a:cs typeface="B Nazanin" panose="00000400000000000000" pitchFamily="2" charset="-78"/>
              </a:rPr>
              <a:t>خطرناک و منابع انتشار آن</a:t>
            </a:r>
            <a:endParaRPr lang="en-US" sz="2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B Nazanin" panose="00000400000000000000" pitchFamily="2" charset="-78"/>
            </a:endParaRPr>
          </a:p>
          <a:p>
            <a:pPr marL="285750" lvl="0" indent="-285750" algn="just" defTabSz="914400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fa-IR" sz="26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فقدان </a:t>
            </a:r>
            <a:r>
              <a:rPr lang="ar-SA" sz="2600" dirty="0" smtClean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الزامات </a:t>
            </a:r>
            <a:r>
              <a:rPr lang="ar-SA" sz="26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قانونی مربوط به کاهش انتشار گازهای گلخانه‌ای در صنایع ( مالیات کربن یا استاندارد یا میزان مجاز انتشار گازهای گلخانه‌ای</a:t>
            </a:r>
            <a:r>
              <a:rPr lang="en-US" sz="2600" dirty="0">
                <a:solidFill>
                  <a:prstClr val="black"/>
                </a:solidFill>
                <a:latin typeface="Calibri"/>
                <a:ea typeface="Calibri"/>
                <a:cs typeface="B Nazanin" panose="00000400000000000000" pitchFamily="2" charset="-78"/>
              </a:rPr>
              <a:t>  (</a:t>
            </a:r>
          </a:p>
          <a:p>
            <a:pPr marL="285750" lvl="0" indent="-285750" algn="just" defTabSz="914400" rtl="1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fa-IR" sz="2600" dirty="0">
                <a:solidFill>
                  <a:prstClr val="black"/>
                </a:solidFill>
                <a:latin typeface="Calibri"/>
                <a:cs typeface="B Nazanin" panose="00000400000000000000" pitchFamily="2" charset="-78"/>
              </a:rPr>
              <a:t>عدم وجود </a:t>
            </a:r>
            <a:r>
              <a:rPr lang="fa-IR" sz="2600" dirty="0" smtClean="0">
                <a:solidFill>
                  <a:prstClr val="black"/>
                </a:solidFill>
                <a:latin typeface="Calibri"/>
                <a:cs typeface="B Nazanin" panose="00000400000000000000" pitchFamily="2" charset="-78"/>
              </a:rPr>
              <a:t>زیر ساخت های پایش آلودگی صدا و امواج در سطح کشور  </a:t>
            </a:r>
            <a:endParaRPr lang="fa-IR" sz="2600" dirty="0">
              <a:solidFill>
                <a:prstClr val="black"/>
              </a:solidFill>
              <a:latin typeface="Century Schoolbook"/>
              <a:cs typeface="B Nazanin" panose="00000400000000000000" pitchFamily="2" charset="-78"/>
            </a:endParaRPr>
          </a:p>
          <a:p>
            <a:pPr marL="285750" lvl="0" indent="-285750" algn="just" defTabSz="914400" rtl="1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fa-IR" sz="2600" dirty="0">
                <a:solidFill>
                  <a:prstClr val="black"/>
                </a:solidFill>
                <a:latin typeface="Calibri"/>
                <a:cs typeface="B Nazanin" panose="00000400000000000000" pitchFamily="2" charset="-78"/>
              </a:rPr>
              <a:t>نبود اطلاعات منسجم مربوط به کاهش انتشار در بخش انرژی</a:t>
            </a:r>
            <a:endParaRPr lang="en-US" sz="2600" dirty="0">
              <a:solidFill>
                <a:prstClr val="black"/>
              </a:solidFill>
              <a:latin typeface="Calibri"/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83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09252"/>
            <a:ext cx="8770863" cy="4501970"/>
          </a:xfrm>
        </p:spPr>
        <p:txBody>
          <a:bodyPr/>
          <a:lstStyle/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تاخیر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در اجرای کامل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طرح کهاب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به ویژه در جایگا های عرض سوخت</a:t>
            </a:r>
            <a:endParaRPr lang="en-US" sz="2000" dirty="0">
              <a:solidFill>
                <a:schemeClr val="tx1"/>
              </a:solidFill>
              <a:cs typeface="B Nazanin" pitchFamily="2" charset="-78"/>
            </a:endParaRPr>
          </a:p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عدم ارائه برنامه زمانبندی مشخص از سوی وزارت نفت در خصوص فرآیند استاندارد سازی انواع سوخت </a:t>
            </a:r>
            <a:endParaRPr lang="en-US" sz="2000" dirty="0">
              <a:solidFill>
                <a:schemeClr val="tx1"/>
              </a:solidFill>
              <a:cs typeface="B Nazanin" pitchFamily="2" charset="-78"/>
            </a:endParaRPr>
          </a:p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عدم ارائه برنامه مشخص از سوی وزارت نفت در خصوص کاهش میزان فلرینگ در صنایع نفت و 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گاز کشور</a:t>
            </a:r>
          </a:p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فرسوده بودن ایستگاه های ثابت سنجش کیفی هوا</a:t>
            </a:r>
          </a:p>
          <a:p>
            <a:pPr lvl="0" algn="just" rtl="1"/>
            <a:endParaRPr lang="en-US" dirty="0"/>
          </a:p>
          <a:p>
            <a:pPr algn="just" rt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73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139848"/>
            <a:ext cx="7142746" cy="680793"/>
          </a:xfrm>
        </p:spPr>
        <p:txBody>
          <a:bodyPr>
            <a:normAutofit/>
          </a:bodyPr>
          <a:lstStyle/>
          <a:p>
            <a:pPr algn="ctr" rtl="1"/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سیاست ها و خط مشی ها </a:t>
            </a:r>
            <a:endParaRPr lang="en-US" sz="3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4208" y="1011218"/>
            <a:ext cx="10149840" cy="5554173"/>
          </a:xfrm>
        </p:spPr>
        <p:txBody>
          <a:bodyPr>
            <a:normAutofit fontScale="47500" lnSpcReduction="20000"/>
          </a:bodyPr>
          <a:lstStyle/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1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  </a:t>
            </a: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تعیین استراتژی ها و خط مشی های کشور در سه بخش هوا،صدا و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انرژی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 بررسی و تحقیق در زمینه استفاده از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فناوری های نوین کنترل و کاهش آلودگی  هوا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بروز رسانی </a:t>
            </a: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قوانین، آیین نامه ها و استانداردها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و دستورالعمل </a:t>
            </a: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های اجرائی و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نظارتی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تقویت همکاریهای </a:t>
            </a: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بین المللی ومشارکت فعال درکنوانسیون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ها، پروتکل ها </a:t>
            </a: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و تفاهم نامه 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ها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  </a:t>
            </a:r>
            <a:r>
              <a:rPr lang="fa-IR" sz="36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توانمند سازی کارشناسان از طریق آموزش های کاربردی و میدانی</a:t>
            </a:r>
            <a:endParaRPr lang="fa-IR" sz="3600" dirty="0" smtClean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شناسایی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تهدیدها</a:t>
            </a:r>
            <a:r>
              <a:rPr lang="fa-IR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و مخاطرات زیست محیطی کشور در حوزه </a:t>
            </a: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هوا و تغییر اقلیم </a:t>
            </a:r>
            <a:r>
              <a:rPr lang="ar-SA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و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برنامه ریزی زمان محور جهت تبدیل آنها به فرصت به منظور ارتقاء کیفیت محیط زیست و سلامت مردم</a:t>
            </a:r>
            <a:endParaRPr lang="en-US" sz="36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تعیین حدود مجاز بو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توسعه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ظرفیت های فردی، سازمانی و سیستمی جهت اجرای کنوانسیون</a:t>
            </a:r>
            <a:r>
              <a:rPr lang="fa-IR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ها و پروتکل های بین المللی و همکاری</a:t>
            </a:r>
            <a:r>
              <a:rPr lang="fa-IR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36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های منطقه ایی</a:t>
            </a:r>
            <a:endParaRPr lang="fa-IR" sz="36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تعیین ظرفیت تهویه هوا(ظرفیت خودپالایی) مناطق صنعتی و آلوده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راه اندازی نظام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MRV</a:t>
            </a: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در کشور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36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پیگیری و نظارت بر افزایش سهم تامین سالانه ظرفیت موردنیاز برق کشور از انرژی های تجدید پذیر</a:t>
            </a:r>
            <a:endParaRPr lang="en-US" sz="36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91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202" y="326692"/>
            <a:ext cx="6174890" cy="753035"/>
          </a:xfrm>
        </p:spPr>
        <p:txBody>
          <a:bodyPr>
            <a:normAutofit/>
          </a:bodyPr>
          <a:lstStyle/>
          <a:p>
            <a:pPr algn="ctr" rtl="1"/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سیاست ها و خط مشی ها </a:t>
            </a:r>
            <a:endParaRPr lang="en-US" sz="3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4208" y="1021976"/>
            <a:ext cx="10149840" cy="5543416"/>
          </a:xfrm>
        </p:spPr>
        <p:txBody>
          <a:bodyPr>
            <a:normAutofit/>
          </a:bodyPr>
          <a:lstStyle/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اصلاح قانون هوای پاک و آیین نامه های اجرایی آن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برنامه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ریزی جهت اجرای استراتژی و </a:t>
            </a: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خطی مشی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پایداری کیفیت هوا، </a:t>
            </a:r>
            <a:endParaRPr lang="fa-IR" sz="2400" dirty="0" smtClean="0">
              <a:solidFill>
                <a:srgbClr val="000000"/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ارتقاء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استانداردهای وسایل نقلیه موتوری</a:t>
            </a: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 ارتقاء فرآیند نظارت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بر انجام تست آلایندگی خودروهای تولیدی و وارداتی</a:t>
            </a: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 پیگیری از رده خارج کردن خودروهای اسقاطی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پیگیری تولید و واردات خودروهای کم مصرف، الکتریکی و هیبریدی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پیگیری اجرای طرح نوسازی ناوگان حمل و نقل عمومی و تجاری درون و برون شهری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تهیه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و محاسبه شاخص آلودگی هوا مرتبط به ایستگاههای پایش آلودگی هوا</a:t>
            </a: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،</a:t>
            </a: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تقویت نظارت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بر اجرای برنامه معاینه فنی خودروها، </a:t>
            </a:r>
            <a:endParaRPr lang="fa-IR" sz="2400" dirty="0" smtClean="0">
              <a:solidFill>
                <a:srgbClr val="000000"/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پیگیری حذف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آلاینده های خاص و پایش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صنایع بزرگ کشور منجمله کارخانجات سیمان و .... 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34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6687" y="185198"/>
            <a:ext cx="7057017" cy="564610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سیاست های اجرایی مرکز ملی هوا و تغییر اقلیم </a:t>
            </a:r>
            <a:endParaRPr lang="en-US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2282" y="749808"/>
            <a:ext cx="10416104" cy="5852160"/>
          </a:xfrm>
        </p:spPr>
        <p:txBody>
          <a:bodyPr>
            <a:normAutofit fontScale="85000" lnSpcReduction="20000"/>
          </a:bodyPr>
          <a:lstStyle/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پيگيري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و نظارت بر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اجراي معاينه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فني موتورخانه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ها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و سامانه های احتراقی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در كشور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پیگیری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م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منوعیت/ محدودیت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استفاده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از مواد</a:t>
            </a:r>
            <a:r>
              <a:rPr lang="fa-IR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و محصولات 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آلاینده هوا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مثل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آزبست</a:t>
            </a:r>
            <a:endParaRPr lang="fa-IR" sz="24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ساماندهي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و انتقال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صنايع 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آلاینده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داخل محدوده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هاي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شهري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به داخل شهرک های صنعتی</a:t>
            </a:r>
            <a:endParaRPr lang="fa-IR" sz="24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ترویج فناوری های دوستدار محیط زیست و جایگزینی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انرژی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های</a:t>
            </a:r>
            <a:r>
              <a:rPr lang="en-US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تجدید پذیر به جای سوخت های فسیلی</a:t>
            </a:r>
            <a:endParaRPr lang="fa-IR" sz="24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اطلاع رسانی وجریان آزاد اطلاعاتی در ارتباط با پایش آلاینده ها و فرهنگ سازی صحیح در این حوزه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تاکید بر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توسعه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سیستم های حمل و نقل عمومی پاک و برخوردار از استانداردهای زیست محیطی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روز</a:t>
            </a:r>
            <a:endParaRPr lang="fa-IR" sz="2400" dirty="0" smtClean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spc="-3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پیگیری ارتقاء کیفیت سوخت و تولید خودرو منطبق بر استانداردهای کشوری</a:t>
            </a:r>
            <a:endParaRPr lang="en-US" sz="2400" dirty="0" smtClean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تسریع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در امور از رده خارج کردن خودروهای فرسوده و آلاینده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تقویت سیستم های مکانیزه معاینه فنی و گسترش آنها در کل کشور</a:t>
            </a:r>
            <a:endParaRPr lang="fa-IR" sz="2400" dirty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قانون مند کردن و ساماندهی فعالیتهای تاثیر گذار بر افزایش و تولید آلاینده ها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تدوین فاکتورهای انتشار کشوری آلاینده های هوا و تعیین سهم منابع مختلف در تولید آلودگی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تدوین، تکمیل و به روز رسانی استانداردها و دستورالعمل های هوا، صدا، امواج در بخشهای گوناگون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انجام مطالعات فهرست انتشار در كلان شهرهاي كشور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انجام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مطالعات مدل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سازي </a:t>
            </a:r>
            <a:r>
              <a:rPr lang="ar-SA" sz="2400" dirty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انتشار آلودگي  هوا در شهرهاي بزرگ </a:t>
            </a:r>
            <a:r>
              <a:rPr lang="ar-SA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كشور</a:t>
            </a:r>
            <a:endParaRPr lang="fa-IR" sz="2400" dirty="0" smtClean="0">
              <a:solidFill>
                <a:prstClr val="black"/>
              </a:solidFill>
              <a:latin typeface="IranNastaliq"/>
              <a:ea typeface="Calibri"/>
              <a:cs typeface="B Nazanin" pitchFamily="2" charset="-78"/>
            </a:endParaRPr>
          </a:p>
          <a:p>
            <a:pPr marL="274320" lvl="0" indent="-274320" algn="just" defTabSz="914400" rtl="1">
              <a:lnSpc>
                <a:spcPct val="120000"/>
              </a:lnSpc>
              <a:spcBef>
                <a:spcPts val="600"/>
              </a:spcBef>
              <a:buClr>
                <a:srgbClr val="D16349"/>
              </a:buClr>
              <a:buSzPct val="70000"/>
              <a:buFont typeface="Wingdings"/>
              <a:buChar char=""/>
            </a:pP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راه اندازی سیستم پایش، گزارش دهی و صحه گذاری(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MRV</a:t>
            </a:r>
            <a:r>
              <a:rPr lang="fa-IR" sz="2400" dirty="0" smtClean="0">
                <a:solidFill>
                  <a:prstClr val="black"/>
                </a:solidFill>
                <a:latin typeface="IranNastaliq"/>
                <a:ea typeface="Calibri"/>
                <a:cs typeface="B Nazanin" pitchFamily="2" charset="-78"/>
              </a:rPr>
              <a:t>) در  بخش انرژی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B Nazanin" pitchFamily="2" charset="-78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" y="-22224"/>
            <a:ext cx="742278" cy="7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9914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311</TotalTime>
  <Words>1610</Words>
  <Application>Microsoft Office PowerPoint</Application>
  <PresentationFormat>Custom</PresentationFormat>
  <Paragraphs>151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 معاونت محیط زیست انسانی  مرکز ملی هوا و تغییر اقلیم  </vt:lpstr>
      <vt:lpstr>اسناد بالادستی </vt:lpstr>
      <vt:lpstr>مرکز ملی هوا و تغییر اقلیم </vt:lpstr>
      <vt:lpstr>PowerPoint Presentation</vt:lpstr>
      <vt:lpstr>اهم چالش ها</vt:lpstr>
      <vt:lpstr>PowerPoint Presentation</vt:lpstr>
      <vt:lpstr>سیاست ها و خط مشی ها </vt:lpstr>
      <vt:lpstr>سیاست ها و خط مشی ها </vt:lpstr>
      <vt:lpstr>سیاست های اجرایی مرکز ملی هوا و تغییر اقلیم </vt:lpstr>
      <vt:lpstr>برنامه ها و اولویت های مرکز </vt:lpstr>
      <vt:lpstr>برنامه ها و اولویت های مرکز </vt:lpstr>
      <vt:lpstr>فهرست پروژه های پیشنهادی جهت همکاری با وزارت علوم</vt:lpstr>
      <vt:lpstr>ادامه فهرست پروژه های پیشنهادی</vt:lpstr>
      <vt:lpstr>پروژه های در دست اجرا با همکاری مراکز دانشگاهی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fatemeh Fhasani</cp:lastModifiedBy>
  <cp:revision>42</cp:revision>
  <dcterms:created xsi:type="dcterms:W3CDTF">2020-05-30T19:16:44Z</dcterms:created>
  <dcterms:modified xsi:type="dcterms:W3CDTF">2020-05-31T08:22:43Z</dcterms:modified>
</cp:coreProperties>
</file>